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60" r:id="rId2"/>
    <p:sldId id="261" r:id="rId3"/>
    <p:sldId id="263" r:id="rId4"/>
    <p:sldId id="264" r:id="rId5"/>
    <p:sldId id="266" r:id="rId6"/>
    <p:sldId id="265" r:id="rId7"/>
    <p:sldId id="267" r:id="rId8"/>
    <p:sldId id="268" r:id="rId9"/>
    <p:sldId id="269" r:id="rId10"/>
    <p:sldId id="270" r:id="rId11"/>
    <p:sldId id="271" r:id="rId12"/>
    <p:sldId id="272" r:id="rId13"/>
    <p:sldId id="274" r:id="rId14"/>
    <p:sldId id="275" r:id="rId15"/>
    <p:sldId id="276" r:id="rId16"/>
    <p:sldId id="277" r:id="rId17"/>
    <p:sldId id="278" r:id="rId18"/>
    <p:sldId id="279" r:id="rId19"/>
    <p:sldId id="280" r:id="rId20"/>
    <p:sldId id="281" r:id="rId21"/>
    <p:sldId id="282" r:id="rId22"/>
    <p:sldId id="283" r:id="rId23"/>
    <p:sldId id="284" r:id="rId24"/>
    <p:sldId id="318" r:id="rId25"/>
    <p:sldId id="285" r:id="rId26"/>
    <p:sldId id="286" r:id="rId27"/>
    <p:sldId id="287" r:id="rId28"/>
    <p:sldId id="288" r:id="rId29"/>
    <p:sldId id="289" r:id="rId30"/>
    <p:sldId id="290" r:id="rId31"/>
    <p:sldId id="291" r:id="rId32"/>
    <p:sldId id="319" r:id="rId33"/>
    <p:sldId id="320" r:id="rId34"/>
    <p:sldId id="273" r:id="rId35"/>
    <p:sldId id="32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7"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Roboto Bold"/>
          <a:ea typeface="Roboto Bold"/>
          <a:cs typeface="Roboto Bold"/>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Roboto Bold"/>
          <a:ea typeface="Roboto Bold"/>
          <a:cs typeface="Roboto Bold"/>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Roboto Bold"/>
          <a:ea typeface="Roboto Bold"/>
          <a:cs typeface="Roboto Bold"/>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Roboto Bold"/>
          <a:ea typeface="Roboto Bold"/>
          <a:cs typeface="Roboto Bold"/>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Roboto Bold"/>
          <a:ea typeface="Roboto Bold"/>
          <a:cs typeface="Roboto Bold"/>
        </a:font>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Roboto Bold"/>
          <a:ea typeface="Roboto Bold"/>
          <a:cs typeface="Roboto Bold"/>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3"/>
    <p:restoredTop sz="94665"/>
  </p:normalViewPr>
  <p:slideViewPr>
    <p:cSldViewPr snapToGrid="0">
      <p:cViewPr varScale="1">
        <p:scale>
          <a:sx n="66" d="100"/>
          <a:sy n="66" d="100"/>
        </p:scale>
        <p:origin x="288"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Roboto Regular"/>
      </a:defRPr>
    </a:lvl1pPr>
    <a:lvl2pPr indent="228600" defTabSz="1828800" latinLnBrk="0">
      <a:defRPr sz="2400">
        <a:latin typeface="+mn-lt"/>
        <a:ea typeface="+mn-ea"/>
        <a:cs typeface="+mn-cs"/>
        <a:sym typeface="Roboto Regular"/>
      </a:defRPr>
    </a:lvl2pPr>
    <a:lvl3pPr indent="457200" defTabSz="1828800" latinLnBrk="0">
      <a:defRPr sz="2400">
        <a:latin typeface="+mn-lt"/>
        <a:ea typeface="+mn-ea"/>
        <a:cs typeface="+mn-cs"/>
        <a:sym typeface="Roboto Regular"/>
      </a:defRPr>
    </a:lvl3pPr>
    <a:lvl4pPr indent="685800" defTabSz="1828800" latinLnBrk="0">
      <a:defRPr sz="2400">
        <a:latin typeface="+mn-lt"/>
        <a:ea typeface="+mn-ea"/>
        <a:cs typeface="+mn-cs"/>
        <a:sym typeface="Roboto Regular"/>
      </a:defRPr>
    </a:lvl4pPr>
    <a:lvl5pPr indent="914400" defTabSz="1828800" latinLnBrk="0">
      <a:defRPr sz="2400">
        <a:latin typeface="+mn-lt"/>
        <a:ea typeface="+mn-ea"/>
        <a:cs typeface="+mn-cs"/>
        <a:sym typeface="Roboto Regular"/>
      </a:defRPr>
    </a:lvl5pPr>
    <a:lvl6pPr indent="1143000" defTabSz="1828800" latinLnBrk="0">
      <a:defRPr sz="2400">
        <a:latin typeface="+mn-lt"/>
        <a:ea typeface="+mn-ea"/>
        <a:cs typeface="+mn-cs"/>
        <a:sym typeface="Roboto Regular"/>
      </a:defRPr>
    </a:lvl6pPr>
    <a:lvl7pPr indent="1371600" defTabSz="1828800" latinLnBrk="0">
      <a:defRPr sz="2400">
        <a:latin typeface="+mn-lt"/>
        <a:ea typeface="+mn-ea"/>
        <a:cs typeface="+mn-cs"/>
        <a:sym typeface="Roboto Regular"/>
      </a:defRPr>
    </a:lvl7pPr>
    <a:lvl8pPr indent="1600200" defTabSz="1828800" latinLnBrk="0">
      <a:defRPr sz="2400">
        <a:latin typeface="+mn-lt"/>
        <a:ea typeface="+mn-ea"/>
        <a:cs typeface="+mn-cs"/>
        <a:sym typeface="Roboto Regular"/>
      </a:defRPr>
    </a:lvl8pPr>
    <a:lvl9pPr indent="1828800" defTabSz="1828800" latinLnBrk="0">
      <a:defRPr sz="2400">
        <a:latin typeface="+mn-lt"/>
        <a:ea typeface="+mn-ea"/>
        <a:cs typeface="+mn-cs"/>
        <a:sym typeface="Roboto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321468">
              <a:defRPr sz="1200">
                <a:latin typeface="Arial"/>
                <a:ea typeface="Arial"/>
                <a:cs typeface="Arial"/>
                <a:sym typeface="Arial"/>
              </a:defRPr>
            </a:pPr>
            <a:r>
              <a:t>These come from my experiences and research. You might have different opinions or I might just be wrong about some things.</a:t>
            </a:r>
          </a:p>
          <a:p>
            <a:pPr defTabSz="321468">
              <a:defRPr sz="1200">
                <a:latin typeface="Arial"/>
                <a:ea typeface="Arial"/>
                <a:cs typeface="Arial"/>
                <a:sym typeface="Arial"/>
              </a:defRPr>
            </a:pPr>
            <a:endParaRPr/>
          </a:p>
          <a:p>
            <a:pPr defTabSz="321468">
              <a:defRPr sz="1200">
                <a:latin typeface="Arial"/>
                <a:ea typeface="Arial"/>
                <a:cs typeface="Arial"/>
                <a:sym typeface="Arial"/>
              </a:defRPr>
            </a:pPr>
            <a:r>
              <a:t>How I came to go down this path.</a:t>
            </a:r>
          </a:p>
          <a:p>
            <a:pPr defTabSz="321468">
              <a:defRPr sz="1200">
                <a:latin typeface="Arial"/>
                <a:ea typeface="Arial"/>
                <a:cs typeface="Arial"/>
                <a:sym typeface="Arial"/>
              </a:defRPr>
            </a:pPr>
            <a:endParaRPr/>
          </a:p>
          <a:p>
            <a:pPr marL="120315" indent="-120315" defTabSz="321468">
              <a:buSzPct val="100000"/>
              <a:buAutoNum type="arabicPeriod"/>
              <a:defRPr sz="1200">
                <a:latin typeface="Arial"/>
                <a:ea typeface="Arial"/>
                <a:cs typeface="Arial"/>
                <a:sym typeface="Arial"/>
              </a:defRPr>
            </a:pPr>
            <a:r>
              <a:t>looking for ways to orchestrate business processes in an enterprise without requiring specialized skillsets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defTabSz="914400">
              <a:defRPr sz="1200"/>
            </a:pPr>
            <a:r>
              <a:t>You are probably somewhere on this continuum.  Or maybe several places on it…</a:t>
            </a:r>
          </a:p>
          <a:p>
            <a:pPr defTabSz="914400">
              <a:defRPr sz="1200"/>
            </a:pPr>
            <a:endParaRPr/>
          </a:p>
          <a:p>
            <a:pPr defTabSz="914400">
              <a:defRPr>
                <a:latin typeface="Roboto Bold"/>
                <a:ea typeface="Roboto Bold"/>
                <a:cs typeface="Roboto Bold"/>
                <a:sym typeface="Roboto Bold"/>
              </a:defRPr>
            </a:pPr>
            <a:r>
              <a:t>We are ALL cloud.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xfrm>
            <a:off x="381000" y="685800"/>
            <a:ext cx="6096000" cy="3429000"/>
          </a:xfrm>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lvl1pPr defTabSz="914400">
              <a:defRPr sz="1200"/>
            </a:lvl1pPr>
          </a:lstStyle>
          <a:p>
            <a:r>
              <a:t>No really consensus…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defTabSz="914400">
              <a:defRPr sz="1200"/>
            </a:pPr>
            <a:r>
              <a:t>Do our software systems do not create friction in the organization</a:t>
            </a:r>
          </a:p>
          <a:p>
            <a:pPr defTabSz="914400">
              <a:defRPr sz="1200"/>
            </a:pPr>
            <a:endParaRPr/>
          </a:p>
          <a:p>
            <a:pPr defTabSz="914400">
              <a:defRPr sz="1200"/>
            </a:pPr>
            <a:r>
              <a:t>Embrace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lvl1pPr defTabSz="914400">
              <a:defRPr sz="1200"/>
            </a:lvl1pPr>
          </a:lstStyle>
          <a:p>
            <a:r>
              <a:t>Add a new subsystem and start consuming events that are already in the system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xfrm>
            <a:off x="381000" y="685800"/>
            <a:ext cx="6096000" cy="3429000"/>
          </a:xfrm>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pPr defTabSz="914400">
              <a:defRPr sz="1200"/>
            </a:pPr>
            <a:r>
              <a:t>Clients often assume synchronous communication.</a:t>
            </a:r>
          </a:p>
          <a:p>
            <a:pPr defTabSz="914400">
              <a:defRPr sz="1200"/>
            </a:pPr>
            <a:endParaRPr/>
          </a:p>
          <a:p>
            <a:pPr defTabSz="914400">
              <a:defRPr sz="1200"/>
            </a:pPr>
            <a:r>
              <a:t>CQRS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xfrm>
            <a:off x="381000" y="685800"/>
            <a:ext cx="6096000" cy="3429000"/>
          </a:xfrm>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pPr defTabSz="914400">
              <a:defRPr sz="1200"/>
            </a:pPr>
            <a:r>
              <a:t>Clients often assume synchronous communication.</a:t>
            </a:r>
          </a:p>
          <a:p>
            <a:pPr defTabSz="914400">
              <a:defRPr sz="1200"/>
            </a:pPr>
            <a:endParaRPr/>
          </a:p>
          <a:p>
            <a:pPr defTabSz="914400">
              <a:defRPr sz="1200"/>
            </a:pPr>
            <a:r>
              <a:t>CQRS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xfrm>
            <a:off x="381000" y="685800"/>
            <a:ext cx="6096000" cy="3429000"/>
          </a:xfrm>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pPr defTabSz="914400">
              <a:defRPr sz="1200"/>
            </a:pPr>
            <a:r>
              <a:t>Clients often assume synchronous communication.</a:t>
            </a:r>
          </a:p>
          <a:p>
            <a:pPr defTabSz="914400">
              <a:defRPr sz="1200"/>
            </a:pPr>
            <a:endParaRPr/>
          </a:p>
          <a:p>
            <a:pPr defTabSz="914400">
              <a:defRPr sz="1200"/>
            </a:pPr>
            <a:r>
              <a:t>CQRS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xfrm>
            <a:off x="381000" y="685800"/>
            <a:ext cx="6096000" cy="3429000"/>
          </a:xfrm>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lvl1pPr defTabSz="914400">
              <a:defRPr sz="1200"/>
            </a:lvl1pPr>
          </a:lstStyle>
          <a:p>
            <a:r>
              <a:t>Support elastic, and granular scale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lvl1pPr defTabSz="914400">
              <a:defRPr sz="1200"/>
            </a:lvl1pPr>
          </a:lstStyle>
          <a:p>
            <a:r>
              <a:t>Trade application complexity for infrastructure complexity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lvl1pPr defTabSz="914400">
              <a:defRPr sz="1200"/>
            </a:lvl1pPr>
          </a:lstStyle>
          <a:p>
            <a:r>
              <a:t>Trade application complexity for infrastructure complexity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914400">
              <a:defRPr sz="1200"/>
            </a:pPr>
            <a:r>
              <a:t>I’m going to use terms like</a:t>
            </a:r>
          </a:p>
          <a:p>
            <a:pPr defTabSz="914400">
              <a:defRPr sz="1200"/>
            </a:pPr>
            <a:endParaRPr/>
          </a:p>
          <a:p>
            <a:pPr marL="120315" indent="-120315" defTabSz="914400">
              <a:buSzPct val="100000"/>
              <a:buChar char="*"/>
              <a:defRPr sz="1200"/>
            </a:pPr>
            <a:r>
              <a:t>SOA</a:t>
            </a:r>
          </a:p>
          <a:p>
            <a:pPr marL="120315" indent="-120315" defTabSz="914400">
              <a:buSzPct val="100000"/>
              <a:buChar char="*"/>
              <a:defRPr sz="1200"/>
            </a:pPr>
            <a:r>
              <a:t>DEVOPS</a:t>
            </a:r>
          </a:p>
          <a:p>
            <a:pPr marL="120315" indent="-120315" defTabSz="914400">
              <a:buSzPct val="100000"/>
              <a:buChar char="*"/>
              <a:defRPr sz="1200"/>
            </a:pPr>
            <a:r>
              <a:t>ESB</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xfrm>
            <a:off x="381000" y="685800"/>
            <a:ext cx="6096000" cy="3429000"/>
          </a:xfrm>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lvl1pPr defTabSz="914400">
              <a:defRPr sz="1200"/>
            </a:lvl1pPr>
          </a:lstStyle>
          <a:p>
            <a:r>
              <a:t>Trade application complexity for infrastructure complexity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noRot="1" noChangeAspect="1"/>
          </p:cNvSpPr>
          <p:nvPr>
            <p:ph type="sldImg"/>
          </p:nvPr>
        </p:nvSpPr>
        <p:spPr>
          <a:xfrm>
            <a:off x="381000" y="685800"/>
            <a:ext cx="6096000" cy="3429000"/>
          </a:xfrm>
          <a:prstGeom prst="rect">
            <a:avLst/>
          </a:prstGeom>
        </p:spPr>
        <p:txBody>
          <a:bodyPr/>
          <a:lstStyle/>
          <a:p>
            <a:endParaRPr/>
          </a:p>
        </p:txBody>
      </p:sp>
      <p:sp>
        <p:nvSpPr>
          <p:cNvPr id="448" name="Shape 448"/>
          <p:cNvSpPr>
            <a:spLocks noGrp="1"/>
          </p:cNvSpPr>
          <p:nvPr>
            <p:ph type="body" sz="quarter" idx="1"/>
          </p:nvPr>
        </p:nvSpPr>
        <p:spPr>
          <a:prstGeom prst="rect">
            <a:avLst/>
          </a:prstGeom>
        </p:spPr>
        <p:txBody>
          <a:bodyPr/>
          <a:lstStyle>
            <a:lvl1pPr defTabSz="914400">
              <a:defRPr sz="1200"/>
            </a:lvl1pPr>
          </a:lstStyle>
          <a:p>
            <a:r>
              <a:t>I’m hesitant to keep recommending this. I still think it provides value.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xfrm>
            <a:off x="381000" y="685800"/>
            <a:ext cx="6096000" cy="3429000"/>
          </a:xfrm>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lvl1pPr defTabSz="914400">
              <a:defRPr sz="1200"/>
            </a:lvl1pPr>
          </a:lstStyle>
          <a:p>
            <a:r>
              <a:t>don’t be too dogmatic</a:t>
            </a:r>
          </a:p>
        </p:txBody>
      </p:sp>
    </p:spTree>
    <p:extLst>
      <p:ext uri="{BB962C8B-B14F-4D97-AF65-F5344CB8AC3E}">
        <p14:creationId xmlns:p14="http://schemas.microsoft.com/office/powerpoint/2010/main" val="228199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defRPr sz="1200"/>
            </a:lvl1pPr>
          </a:lstStyle>
          <a:p>
            <a:r>
              <a:t>How should the applications functions talk to each other?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xfrm>
            <a:off x="381000" y="685800"/>
            <a:ext cx="6096000" cy="3429000"/>
          </a:xfrm>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lvl1pPr defTabSz="914400">
              <a:defRPr sz="1200"/>
            </a:lvl1pPr>
          </a:lstStyle>
          <a:p>
            <a:r>
              <a:t>Add a new subsystem and start consuming events that are already in the system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Shape 867"/>
          <p:cNvSpPr>
            <a:spLocks noGrp="1" noRot="1" noChangeAspect="1"/>
          </p:cNvSpPr>
          <p:nvPr>
            <p:ph type="sldImg"/>
          </p:nvPr>
        </p:nvSpPr>
        <p:spPr>
          <a:xfrm>
            <a:off x="381000" y="685800"/>
            <a:ext cx="6096000" cy="3429000"/>
          </a:xfrm>
          <a:prstGeom prst="rect">
            <a:avLst/>
          </a:prstGeom>
        </p:spPr>
        <p:txBody>
          <a:bodyPr/>
          <a:lstStyle/>
          <a:p>
            <a:endParaRPr/>
          </a:p>
        </p:txBody>
      </p:sp>
      <p:sp>
        <p:nvSpPr>
          <p:cNvPr id="868" name="Shape 868"/>
          <p:cNvSpPr>
            <a:spLocks noGrp="1"/>
          </p:cNvSpPr>
          <p:nvPr>
            <p:ph type="body" sz="quarter" idx="1"/>
          </p:nvPr>
        </p:nvSpPr>
        <p:spPr>
          <a:prstGeom prst="rect">
            <a:avLst/>
          </a:prstGeom>
        </p:spPr>
        <p:txBody>
          <a:bodyPr/>
          <a:lstStyle>
            <a:lvl1pPr defTabSz="914400">
              <a:defRPr sz="1200"/>
            </a:lvl1pPr>
          </a:lstStyle>
          <a:p>
            <a:r>
              <a:t>BI consumes events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Shape 875"/>
          <p:cNvSpPr>
            <a:spLocks noGrp="1" noRot="1" noChangeAspect="1"/>
          </p:cNvSpPr>
          <p:nvPr>
            <p:ph type="sldImg"/>
          </p:nvPr>
        </p:nvSpPr>
        <p:spPr>
          <a:xfrm>
            <a:off x="381000" y="685800"/>
            <a:ext cx="6096000" cy="3429000"/>
          </a:xfrm>
          <a:prstGeom prst="rect">
            <a:avLst/>
          </a:prstGeom>
        </p:spPr>
        <p:txBody>
          <a:bodyPr/>
          <a:lstStyle/>
          <a:p>
            <a:endParaRPr/>
          </a:p>
        </p:txBody>
      </p:sp>
      <p:sp>
        <p:nvSpPr>
          <p:cNvPr id="876" name="Shape 876"/>
          <p:cNvSpPr>
            <a:spLocks noGrp="1"/>
          </p:cNvSpPr>
          <p:nvPr>
            <p:ph type="body" sz="quarter" idx="1"/>
          </p:nvPr>
        </p:nvSpPr>
        <p:spPr>
          <a:prstGeom prst="rect">
            <a:avLst/>
          </a:prstGeom>
        </p:spPr>
        <p:txBody>
          <a:bodyPr/>
          <a:lstStyle>
            <a:lvl1pPr defTabSz="914400">
              <a:defRPr sz="1200"/>
            </a:lvl1pPr>
          </a:lstStyle>
          <a:p>
            <a:r>
              <a:t>Do our software systems do not create friction in the organization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Shape 987"/>
          <p:cNvSpPr>
            <a:spLocks noGrp="1" noRot="1" noChangeAspect="1"/>
          </p:cNvSpPr>
          <p:nvPr>
            <p:ph type="sldImg"/>
          </p:nvPr>
        </p:nvSpPr>
        <p:spPr>
          <a:xfrm>
            <a:off x="381000" y="685800"/>
            <a:ext cx="6096000" cy="3429000"/>
          </a:xfrm>
          <a:prstGeom prst="rect">
            <a:avLst/>
          </a:prstGeom>
        </p:spPr>
        <p:txBody>
          <a:bodyPr/>
          <a:lstStyle/>
          <a:p>
            <a:endParaRPr/>
          </a:p>
        </p:txBody>
      </p:sp>
      <p:sp>
        <p:nvSpPr>
          <p:cNvPr id="988" name="Shape 988"/>
          <p:cNvSpPr>
            <a:spLocks noGrp="1"/>
          </p:cNvSpPr>
          <p:nvPr>
            <p:ph type="body" sz="quarter" idx="1"/>
          </p:nvPr>
        </p:nvSpPr>
        <p:spPr>
          <a:prstGeom prst="rect">
            <a:avLst/>
          </a:prstGeom>
        </p:spPr>
        <p:txBody>
          <a:bodyPr/>
          <a:lstStyle/>
          <a:p>
            <a:r>
              <a:t>This concept has promise, I’m not good at it yet.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pPr defTabSz="914400">
              <a:defRPr sz="1200"/>
            </a:pPr>
            <a:r>
              <a:t>This is how a monolith is built</a:t>
            </a:r>
          </a:p>
          <a:p>
            <a:pPr defTabSz="914400">
              <a:defRPr sz="1200"/>
            </a:pPr>
            <a:endParaRPr/>
          </a:p>
          <a:p>
            <a:pPr defTabSz="914400">
              <a:defRPr sz="1200"/>
            </a:pPr>
            <a:r>
              <a:t>How agile killled this approach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381000" y="685800"/>
            <a:ext cx="6096000" cy="3429000"/>
          </a:xfrm>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pPr defTabSz="914400">
              <a:defRPr sz="1200"/>
            </a:pPr>
            <a:r>
              <a:t>While our features are smaller, the testing effort hasn’t changed.</a:t>
            </a:r>
          </a:p>
          <a:p>
            <a:pPr defTabSz="914400">
              <a:defRPr sz="1200"/>
            </a:pPr>
            <a:r>
              <a:t>We can rely some on test automation, but even these test suites can get inflated.</a:t>
            </a:r>
          </a:p>
          <a:p>
            <a:pPr defTabSz="914400">
              <a:defRPr sz="1200"/>
            </a:pPr>
            <a:r>
              <a:t>I’m not trying to enter the debate.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pPr defTabSz="914400">
              <a:defRPr sz="1200"/>
            </a:pPr>
            <a:r>
              <a:t>While our features are smaller, the testing effort hasn’t changed.</a:t>
            </a:r>
          </a:p>
          <a:p>
            <a:pPr defTabSz="914400">
              <a:defRPr sz="1200"/>
            </a:pPr>
            <a:r>
              <a:t>We can rely some on test automation, but even these test suites can get inflated.</a:t>
            </a:r>
          </a:p>
          <a:p>
            <a:pPr defTabSz="914400">
              <a:defRPr sz="1200"/>
            </a:pPr>
            <a:r>
              <a:t>I’m not trying to enter the debate.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defTabSz="914400">
              <a:defRPr sz="1200"/>
            </a:lvl1pPr>
          </a:lstStyle>
          <a:p>
            <a:r>
              <a:t>This is how a monolith is built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xfrm>
            <a:off x="381000" y="685800"/>
            <a:ext cx="6096000" cy="3429000"/>
          </a:xfrm>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pPr defTabSz="914400">
              <a:defRPr sz="1200"/>
            </a:pPr>
            <a:r>
              <a:t>Here is what we have done…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defRPr sz="1200"/>
            </a:pPr>
            <a:r>
              <a:t>How do you do system-wide logging?</a:t>
            </a:r>
          </a:p>
          <a:p>
            <a:pPr defTabSz="914400">
              <a:defRPr sz="1200"/>
            </a:pPr>
            <a:r>
              <a:t>Mention ESB bus (expensive, requires specialized skillsets, did I say expensive).</a:t>
            </a:r>
          </a:p>
          <a:p>
            <a:pPr defTabSz="914400">
              <a:defRPr sz="1200"/>
            </a:pPr>
            <a:endParaRPr/>
          </a:p>
          <a:p>
            <a:pPr defTabSz="914400">
              <a:defRPr sz="1200"/>
            </a:pPr>
            <a:r>
              <a:t>Discoverablitiity</a:t>
            </a:r>
          </a:p>
          <a:p>
            <a:pPr defTabSz="914400">
              <a:defRPr sz="1200"/>
            </a:pPr>
            <a:r>
              <a:t>Addressing</a:t>
            </a:r>
          </a:p>
          <a:p>
            <a:pPr defTabSz="914400">
              <a:defRPr sz="1200"/>
            </a:pPr>
            <a:endParaRPr/>
          </a:p>
          <a:p>
            <a:pPr defTabSz="914400">
              <a:defRPr sz="1200"/>
            </a:pPr>
            <a:r>
              <a:t>Hard to change/test/deploy</a:t>
            </a:r>
          </a:p>
          <a:p>
            <a:pPr defTabSz="914400">
              <a:defRPr sz="1200"/>
            </a:pPr>
            <a:endParaRPr/>
          </a:p>
          <a:p>
            <a:pPr defTabSz="914400">
              <a:defRPr sz="1200">
                <a:latin typeface="Roboto Bold"/>
                <a:ea typeface="Roboto Bold"/>
                <a:cs typeface="Roboto Bold"/>
                <a:sym typeface="Roboto Bold"/>
              </a:defRPr>
            </a:pPr>
            <a:r>
              <a:t>Direct Dependencies are a problem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xfrm>
            <a:off x="381000" y="685800"/>
            <a:ext cx="6096000" cy="3429000"/>
          </a:xfrm>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pPr defTabSz="914400">
              <a:defRPr sz="1200"/>
            </a:pPr>
            <a:r>
              <a:t>How do you do system-wide logging?</a:t>
            </a:r>
          </a:p>
          <a:p>
            <a:pPr defTabSz="914400">
              <a:defRPr sz="3600">
                <a:latin typeface="Roboto Bold"/>
                <a:ea typeface="Roboto Bold"/>
                <a:cs typeface="Roboto Bold"/>
                <a:sym typeface="Roboto Bold"/>
              </a:defRPr>
            </a:pPr>
            <a:r>
              <a:t>Mention ESB bus (expensive, requires specialized skillsets, did I say expensive).</a:t>
            </a:r>
          </a:p>
          <a:p>
            <a:pPr defTabSz="914400">
              <a:defRPr sz="3600">
                <a:latin typeface="Roboto Bold"/>
                <a:ea typeface="Roboto Bold"/>
                <a:cs typeface="Roboto Bold"/>
                <a:sym typeface="Roboto Bold"/>
              </a:defRPr>
            </a:pPr>
            <a:endParaRPr/>
          </a:p>
          <a:p>
            <a:pPr defTabSz="914400">
              <a:defRPr sz="3600">
                <a:latin typeface="Roboto Bold"/>
                <a:ea typeface="Roboto Bold"/>
                <a:cs typeface="Roboto Bold"/>
                <a:sym typeface="Roboto Bold"/>
              </a:defRPr>
            </a:pPr>
            <a:r>
              <a:t>Going in the right direction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9" name="Title Text"/>
          <p:cNvSpPr txBox="1">
            <a:spLocks noGrp="1"/>
          </p:cNvSpPr>
          <p:nvPr>
            <p:ph type="title"/>
          </p:nvPr>
        </p:nvSpPr>
        <p:spPr>
          <a:xfrm>
            <a:off x="4833937" y="4179093"/>
            <a:ext cx="14716126" cy="5357814"/>
          </a:xfrm>
          <a:prstGeom prst="rect">
            <a:avLst/>
          </a:prstGeom>
        </p:spPr>
        <p:txBody>
          <a:bodyPr lIns="71437" tIns="71437" rIns="71437" bIns="71437">
            <a:noAutofit/>
          </a:bodyPr>
          <a:lstStyle>
            <a:lvl1pPr algn="ctr" defTabSz="821531">
              <a:lnSpc>
                <a:spcPct val="100000"/>
              </a:lnSpc>
              <a:defRPr sz="11600">
                <a:latin typeface="Gill Sans"/>
                <a:ea typeface="Gill Sans"/>
                <a:cs typeface="Gill Sans"/>
                <a:sym typeface="Gill Sans"/>
              </a:defRPr>
            </a:lvl1pPr>
          </a:lstStyle>
          <a:p>
            <a:r>
              <a:t>Title Text</a:t>
            </a:r>
          </a:p>
        </p:txBody>
      </p:sp>
      <p:sp>
        <p:nvSpPr>
          <p:cNvPr id="120" name="Slide Number"/>
          <p:cNvSpPr txBox="1">
            <a:spLocks noGrp="1"/>
          </p:cNvSpPr>
          <p:nvPr>
            <p:ph type="sldNum" sz="quarter" idx="2"/>
          </p:nvPr>
        </p:nvSpPr>
        <p:spPr>
          <a:xfrm>
            <a:off x="11952882" y="13038931"/>
            <a:ext cx="460376" cy="498476"/>
          </a:xfrm>
          <a:prstGeom prst="rect">
            <a:avLst/>
          </a:prstGeom>
        </p:spPr>
        <p:txBody>
          <a:bodyPr lIns="71437" tIns="71437" rIns="71437" bIns="71437" anchor="b"/>
          <a:lstStyle>
            <a:lvl1pPr algn="ctr" defTabSz="821531">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663700" y="3419476"/>
            <a:ext cx="21031200" cy="5705474"/>
          </a:xfrm>
          <a:prstGeom prst="rect">
            <a:avLst/>
          </a:prstGeom>
        </p:spPr>
        <p:txBody>
          <a:bodyPr anchor="b"/>
          <a:lstStyle>
            <a:lvl1pPr>
              <a:defRPr sz="12000"/>
            </a:lvl1pPr>
          </a:lstStyle>
          <a:p>
            <a:r>
              <a:t>Title Text</a:t>
            </a:r>
          </a:p>
        </p:txBody>
      </p:sp>
      <p:sp>
        <p:nvSpPr>
          <p:cNvPr id="30"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48"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a:latin typeface="Roboto Bold"/>
                <a:ea typeface="Roboto Bold"/>
                <a:cs typeface="Roboto Bold"/>
                <a:sym typeface="Roboto Bold"/>
              </a:defRPr>
            </a:lvl1pPr>
            <a:lvl2pPr marL="0" indent="457200">
              <a:buSzTx/>
              <a:buFontTx/>
              <a:buNone/>
              <a:defRPr sz="4800">
                <a:latin typeface="Roboto Bold"/>
                <a:ea typeface="Roboto Bold"/>
                <a:cs typeface="Roboto Bold"/>
                <a:sym typeface="Roboto Bold"/>
              </a:defRPr>
            </a:lvl2pPr>
            <a:lvl3pPr marL="0" indent="914400">
              <a:buSzTx/>
              <a:buFontTx/>
              <a:buNone/>
              <a:defRPr sz="4800">
                <a:latin typeface="Roboto Bold"/>
                <a:ea typeface="Roboto Bold"/>
                <a:cs typeface="Roboto Bold"/>
                <a:sym typeface="Roboto Bold"/>
              </a:defRPr>
            </a:lvl3pPr>
            <a:lvl4pPr marL="0" indent="1371600">
              <a:buSzTx/>
              <a:buFontTx/>
              <a:buNone/>
              <a:defRPr sz="4800">
                <a:latin typeface="Roboto Bold"/>
                <a:ea typeface="Roboto Bold"/>
                <a:cs typeface="Roboto Bold"/>
                <a:sym typeface="Roboto Bold"/>
              </a:defRPr>
            </a:lvl4pPr>
            <a:lvl5pPr marL="0" indent="1828800">
              <a:buSzTx/>
              <a:buFontTx/>
              <a:buNone/>
              <a:defRPr sz="4800">
                <a:latin typeface="Roboto Bold"/>
                <a:ea typeface="Roboto Bold"/>
                <a:cs typeface="Roboto Bold"/>
                <a:sym typeface="Roboto Bold"/>
              </a:defRPr>
            </a:lvl5pPr>
          </a:lstStyle>
          <a:p>
            <a:r>
              <a:t>Body Level One</a:t>
            </a:r>
          </a:p>
          <a:p>
            <a:pPr lvl="1"/>
            <a:r>
              <a:t>Body Level Two</a:t>
            </a:r>
          </a:p>
          <a:p>
            <a:pPr lvl="2"/>
            <a:r>
              <a:t>Body Level Three</a:t>
            </a:r>
          </a:p>
          <a:p>
            <a:pPr lvl="3"/>
            <a:r>
              <a:t>Body Level Four</a:t>
            </a:r>
          </a:p>
          <a:p>
            <a:pPr lvl="4"/>
            <a:r>
              <a:t>Body Level Five</a:t>
            </a:r>
          </a:p>
        </p:txBody>
      </p:sp>
      <p:sp>
        <p:nvSpPr>
          <p:cNvPr id="49" name="Rectangle"/>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a:latin typeface="Roboto Bold"/>
                <a:ea typeface="Roboto Bold"/>
                <a:cs typeface="Roboto Bold"/>
                <a:sym typeface="Roboto Bold"/>
              </a:defRPr>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1679575" y="914400"/>
            <a:ext cx="7864476" cy="3200400"/>
          </a:xfrm>
          <a:prstGeom prst="rect">
            <a:avLst/>
          </a:prstGeom>
        </p:spPr>
        <p:txBody>
          <a:bodyPr anchor="b"/>
          <a:lstStyle>
            <a:lvl1pPr>
              <a:defRPr sz="6400"/>
            </a:lvl1pPr>
          </a:lstStyle>
          <a:p>
            <a:r>
              <a:t>Title Text</a:t>
            </a:r>
          </a:p>
        </p:txBody>
      </p:sp>
      <p:sp>
        <p:nvSpPr>
          <p:cNvPr id="73"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4" name="Rectangle"/>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17449800" y="730250"/>
            <a:ext cx="5257800" cy="11623676"/>
          </a:xfrm>
          <a:prstGeom prst="rect">
            <a:avLst/>
          </a:prstGeom>
        </p:spPr>
        <p:txBody>
          <a:bodyPr/>
          <a:lstStyle/>
          <a:p>
            <a:r>
              <a:t>Title Text</a:t>
            </a:r>
          </a:p>
        </p:txBody>
      </p:sp>
      <p:sp>
        <p:nvSpPr>
          <p:cNvPr id="102" name="Body Level One…"/>
          <p:cNvSpPr txBox="1">
            <a:spLocks noGrp="1"/>
          </p:cNvSpPr>
          <p:nvPr>
            <p:ph type="body" idx="1"/>
          </p:nvPr>
        </p:nvSpPr>
        <p:spPr>
          <a:xfrm>
            <a:off x="1676400" y="730250"/>
            <a:ext cx="15468600" cy="11623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4833937" y="357187"/>
            <a:ext cx="14716126" cy="3429001"/>
          </a:xfrm>
          <a:prstGeom prst="rect">
            <a:avLst/>
          </a:prstGeom>
        </p:spPr>
        <p:txBody>
          <a:bodyPr lIns="71437" tIns="71437" rIns="71437" bIns="71437">
            <a:noAutofit/>
          </a:bodyPr>
          <a:lstStyle>
            <a:lvl1pPr algn="ctr" defTabSz="821531">
              <a:lnSpc>
                <a:spcPct val="100000"/>
              </a:lnSpc>
              <a:defRPr sz="11600">
                <a:latin typeface="Gill Sans"/>
                <a:ea typeface="Gill Sans"/>
                <a:cs typeface="Gill Sans"/>
                <a:sym typeface="Gill Sans"/>
              </a:defRPr>
            </a:lvl1pPr>
          </a:lstStyle>
          <a:p>
            <a:r>
              <a:t>Title Text</a:t>
            </a:r>
          </a:p>
        </p:txBody>
      </p:sp>
      <p:sp>
        <p:nvSpPr>
          <p:cNvPr id="111" name="Body Level One…"/>
          <p:cNvSpPr txBox="1">
            <a:spLocks noGrp="1"/>
          </p:cNvSpPr>
          <p:nvPr>
            <p:ph type="body" sz="half" idx="1"/>
          </p:nvPr>
        </p:nvSpPr>
        <p:spPr>
          <a:xfrm>
            <a:off x="4833937" y="3893343"/>
            <a:ext cx="14716126" cy="8036720"/>
          </a:xfrm>
          <a:prstGeom prst="rect">
            <a:avLst/>
          </a:prstGeom>
        </p:spPr>
        <p:txBody>
          <a:bodyPr lIns="71437" tIns="71437" rIns="71437" bIns="71437" anchor="ctr">
            <a:noAutofit/>
          </a:bodyPr>
          <a:lstStyle>
            <a:lvl1pPr marL="1079500" indent="-762000" defTabSz="821531">
              <a:lnSpc>
                <a:spcPct val="100000"/>
              </a:lnSpc>
              <a:spcBef>
                <a:spcPts val="3300"/>
              </a:spcBef>
              <a:buSzPct val="171000"/>
              <a:buFontTx/>
              <a:defRPr>
                <a:latin typeface="Gill Sans"/>
                <a:ea typeface="Gill Sans"/>
                <a:cs typeface="Gill Sans"/>
                <a:sym typeface="Gill Sans"/>
              </a:defRPr>
            </a:lvl1pPr>
            <a:lvl2pPr marL="1524000" indent="-762000" defTabSz="821531">
              <a:lnSpc>
                <a:spcPct val="100000"/>
              </a:lnSpc>
              <a:spcBef>
                <a:spcPts val="3300"/>
              </a:spcBef>
              <a:buSzPct val="171000"/>
              <a:buFontTx/>
              <a:defRPr>
                <a:latin typeface="Gill Sans"/>
                <a:ea typeface="Gill Sans"/>
                <a:cs typeface="Gill Sans"/>
                <a:sym typeface="Gill Sans"/>
              </a:defRPr>
            </a:lvl2pPr>
            <a:lvl3pPr marL="1968500" indent="-762000" defTabSz="821531">
              <a:lnSpc>
                <a:spcPct val="100000"/>
              </a:lnSpc>
              <a:spcBef>
                <a:spcPts val="3300"/>
              </a:spcBef>
              <a:buSzPct val="171000"/>
              <a:buFontTx/>
              <a:defRPr>
                <a:latin typeface="Gill Sans"/>
                <a:ea typeface="Gill Sans"/>
                <a:cs typeface="Gill Sans"/>
                <a:sym typeface="Gill Sans"/>
              </a:defRPr>
            </a:lvl3pPr>
            <a:lvl4pPr marL="2413000" indent="-762000" defTabSz="821531">
              <a:lnSpc>
                <a:spcPct val="100000"/>
              </a:lnSpc>
              <a:spcBef>
                <a:spcPts val="3300"/>
              </a:spcBef>
              <a:buSzPct val="171000"/>
              <a:buFontTx/>
              <a:defRPr>
                <a:latin typeface="Gill Sans"/>
                <a:ea typeface="Gill Sans"/>
                <a:cs typeface="Gill Sans"/>
                <a:sym typeface="Gill Sans"/>
              </a:defRPr>
            </a:lvl4pPr>
            <a:lvl5pPr marL="2857500" indent="-762000" defTabSz="821531">
              <a:lnSpc>
                <a:spcPct val="100000"/>
              </a:lnSpc>
              <a:spcBef>
                <a:spcPts val="3300"/>
              </a:spcBef>
              <a:buSzPct val="171000"/>
              <a:buFontTx/>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11952882" y="13038931"/>
            <a:ext cx="460376" cy="498476"/>
          </a:xfrm>
          <a:prstGeom prst="rect">
            <a:avLst/>
          </a:prstGeom>
        </p:spPr>
        <p:txBody>
          <a:bodyPr lIns="71437" tIns="71437" rIns="71437" bIns="71437" anchor="b"/>
          <a:lstStyle>
            <a:lvl1pPr algn="ctr" defTabSz="821531">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73025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p>
            <a:r>
              <a:t>Title Text</a:t>
            </a:r>
          </a:p>
        </p:txBody>
      </p:sp>
      <p:sp>
        <p:nvSpPr>
          <p:cNvPr id="3" name="Body Level One…"/>
          <p:cNvSpPr txBox="1">
            <a:spLocks noGrp="1"/>
          </p:cNvSpPr>
          <p:nvPr>
            <p:ph type="body" idx="1"/>
          </p:nvPr>
        </p:nvSpPr>
        <p:spPr>
          <a:xfrm>
            <a:off x="1676400" y="3651250"/>
            <a:ext cx="21031200" cy="87026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2169715" y="12808585"/>
            <a:ext cx="537886" cy="53848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8" r:id="rId7"/>
    <p:sldLayoutId id="2147483659" r:id="rId8"/>
    <p:sldLayoutId id="2147483660" r:id="rId9"/>
    <p:sldLayoutId id="2147483661" r:id="rId10"/>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tif"/><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9.tif"/><Relationship Id="rId5" Type="http://schemas.openxmlformats.org/officeDocument/2006/relationships/image" Target="../media/image8.tif"/><Relationship Id="rId4" Type="http://schemas.openxmlformats.org/officeDocument/2006/relationships/image" Target="../media/image7.tif"/><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amazon.com/Microservices-Clojure-event-driven-microservices-monitoring-ebook/dp/B076VKG1Y1/ref=sr_1_fkmr0_1?ie=UTF8&amp;qid=1547352676&amp;sr=8-1-fkmr0&amp;keywords=microservices+in+clojure"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20.jpeg"/></Relationships>
</file>

<file path=ppt/slides/_rels/slide59.xml.rels><?xml version="1.0" encoding="UTF-8" standalone="yes"?>
<Relationships xmlns="http://schemas.openxmlformats.org/package/2006/relationships"><Relationship Id="rId3" Type="http://schemas.openxmlformats.org/officeDocument/2006/relationships/hyperlink" Target="http://www.enterpriseintegrationpatterns.com/docs/EDA.pdf" TargetMode="External"/><Relationship Id="rId7" Type="http://schemas.openxmlformats.org/officeDocument/2006/relationships/image" Target="../media/image21.tif"/><Relationship Id="rId2" Type="http://schemas.openxmlformats.org/officeDocument/2006/relationships/hyperlink" Target="http://www.infoq.com/presentations/Domain-Event-Driven-Architecture" TargetMode="External"/><Relationship Id="rId1" Type="http://schemas.openxmlformats.org/officeDocument/2006/relationships/slideLayout" Target="../slideLayouts/slideLayout1.xml"/><Relationship Id="rId6" Type="http://schemas.openxmlformats.org/officeDocument/2006/relationships/hyperlink" Target="https://www.amazon.com/Microservices-Clojure-event-driven-microservices-monitoring-ebook/dp/B076VKG1Y1/ref=sr_1_fkmr0_1?ie=UTF8&amp;qid=1547352676&amp;sr=8-1-fkmr0&amp;keywords=microservices+in+clojure" TargetMode="External"/><Relationship Id="rId5" Type="http://schemas.openxmlformats.org/officeDocument/2006/relationships/image" Target="../media/image2.png"/><Relationship Id="rId4" Type="http://schemas.openxmlformats.org/officeDocument/2006/relationships/hyperlink" Target="http://www.omg.org/soa/Uploaded%20Docs/EDA/bda2-2-06cc.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9" name="Double-click to edit"/>
          <p:cNvSpPr txBox="1">
            <a:spLocks noGrp="1"/>
          </p:cNvSpPr>
          <p:nvPr>
            <p:ph type="title"/>
          </p:nvPr>
        </p:nvSpPr>
        <p:spPr>
          <a:prstGeom prst="rect">
            <a:avLst/>
          </a:prstGeom>
        </p:spPr>
        <p:txBody>
          <a:bodyPr/>
          <a:lstStyle/>
          <a:p>
            <a:endParaRPr/>
          </a:p>
        </p:txBody>
      </p:sp>
      <p:sp>
        <p:nvSpPr>
          <p:cNvPr id="160" name="Double-click to edit"/>
          <p:cNvSpPr txBox="1">
            <a:spLocks noGrp="1"/>
          </p:cNvSpPr>
          <p:nvPr>
            <p:ph type="body" sz="half" idx="1"/>
          </p:nvPr>
        </p:nvSpPr>
        <p:spPr>
          <a:prstGeom prst="rect">
            <a:avLst/>
          </a:prstGeom>
        </p:spPr>
        <p:txBody>
          <a:bodyPr/>
          <a:lstStyle/>
          <a:p>
            <a:endParaRPr/>
          </a:p>
        </p:txBody>
      </p:sp>
      <p:pic>
        <p:nvPicPr>
          <p:cNvPr id="161" name="publicserviceannouncement.jpg" descr="publicserviceannouncement.jpg"/>
          <p:cNvPicPr>
            <a:picLocks noChangeAspect="1"/>
          </p:cNvPicPr>
          <p:nvPr/>
        </p:nvPicPr>
        <p:blipFill>
          <a:blip r:embed="rId3"/>
          <a:stretch>
            <a:fillRect/>
          </a:stretch>
        </p:blipFill>
        <p:spPr>
          <a:xfrm>
            <a:off x="997391" y="-48022"/>
            <a:ext cx="22386965" cy="138053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he Role of the ESB still has its place — now in the form of a modern scalable message queue”"/>
          <p:cNvSpPr txBox="1"/>
          <p:nvPr/>
        </p:nvSpPr>
        <p:spPr>
          <a:xfrm>
            <a:off x="2654248" y="6080759"/>
            <a:ext cx="19075504" cy="250063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gn="ctr">
              <a:lnSpc>
                <a:spcPct val="150000"/>
              </a:lnSpc>
              <a:defRPr sz="6200"/>
            </a:lvl1pPr>
          </a:lstStyle>
          <a:p>
            <a:r>
              <a:t>“The Role of the ESB still has its place — now in the form of a modern scalable message queue”</a:t>
            </a:r>
          </a:p>
        </p:txBody>
      </p:sp>
      <p:sp>
        <p:nvSpPr>
          <p:cNvPr id="343" name="Source: Reactive Micoservices Architecture (Design Principles for Distributed Systems p. 34…"/>
          <p:cNvSpPr txBox="1"/>
          <p:nvPr/>
        </p:nvSpPr>
        <p:spPr>
          <a:xfrm>
            <a:off x="5153078" y="12255409"/>
            <a:ext cx="19075503" cy="12496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t>Source: </a:t>
            </a:r>
            <a:r>
              <a:rPr u="sng"/>
              <a:t>Reactive Micoservices Architecture (Design Principles for Distributed</a:t>
            </a:r>
            <a:r>
              <a:t> Systems p. 34</a:t>
            </a:r>
          </a:p>
          <a:p>
            <a:r>
              <a:t>Jonas Bonér</a:t>
            </a:r>
          </a:p>
        </p:txBody>
      </p:sp>
      <p:pic>
        <p:nvPicPr>
          <p:cNvPr id="344" name="image4.png" descr="image4.png"/>
          <p:cNvPicPr>
            <a:picLocks noChangeAspect="1"/>
          </p:cNvPicPr>
          <p:nvPr/>
        </p:nvPicPr>
        <p:blipFill>
          <a:blip r:embed="rId2"/>
          <a:stretch>
            <a:fillRect/>
          </a:stretch>
        </p:blipFill>
        <p:spPr>
          <a:xfrm>
            <a:off x="20140248" y="135722"/>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Progressively Smaller Boxes.pdf" descr="Progressively Smaller Boxes.pdf"/>
          <p:cNvPicPr>
            <a:picLocks noChangeAspect="1"/>
          </p:cNvPicPr>
          <p:nvPr/>
        </p:nvPicPr>
        <p:blipFill>
          <a:blip r:embed="rId3"/>
          <a:stretch>
            <a:fillRect/>
          </a:stretch>
        </p:blipFill>
        <p:spPr>
          <a:xfrm>
            <a:off x="1928614" y="-1072799"/>
            <a:ext cx="20526772" cy="15861598"/>
          </a:xfrm>
          <a:prstGeom prst="rect">
            <a:avLst/>
          </a:prstGeom>
          <a:ln w="12700">
            <a:miter lim="400000"/>
          </a:ln>
        </p:spPr>
      </p:pic>
      <p:pic>
        <p:nvPicPr>
          <p:cNvPr id="347" name="image4.png" descr="image4.png"/>
          <p:cNvPicPr>
            <a:picLocks noChangeAspect="1"/>
          </p:cNvPicPr>
          <p:nvPr/>
        </p:nvPicPr>
        <p:blipFill>
          <a:blip r:embed="rId4"/>
          <a:stretch>
            <a:fillRect/>
          </a:stretch>
        </p:blipFill>
        <p:spPr>
          <a:xfrm rot="16200000">
            <a:off x="-1352599" y="1793226"/>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1" name="What are Microservices"/>
          <p:cNvSpPr txBox="1">
            <a:spLocks noGrp="1"/>
          </p:cNvSpPr>
          <p:nvPr>
            <p:ph type="title"/>
          </p:nvPr>
        </p:nvSpPr>
        <p:spPr>
          <a:prstGeom prst="rect">
            <a:avLst/>
          </a:prstGeom>
        </p:spPr>
        <p:txBody>
          <a:bodyPr/>
          <a:lstStyle/>
          <a:p>
            <a:r>
              <a:t>What are Microservices</a:t>
            </a:r>
          </a:p>
        </p:txBody>
      </p:sp>
      <p:sp>
        <p:nvSpPr>
          <p:cNvPr id="352" name="Independently testable/deployable…"/>
          <p:cNvSpPr txBox="1">
            <a:spLocks noGrp="1"/>
          </p:cNvSpPr>
          <p:nvPr>
            <p:ph type="body" idx="1"/>
          </p:nvPr>
        </p:nvSpPr>
        <p:spPr>
          <a:prstGeom prst="rect">
            <a:avLst/>
          </a:prstGeom>
        </p:spPr>
        <p:txBody>
          <a:bodyPr/>
          <a:lstStyle/>
          <a:p>
            <a:r>
              <a:t>Independently testable/deployable</a:t>
            </a:r>
          </a:p>
          <a:p>
            <a:r>
              <a:t>Operate in isolation (loosely coupled)</a:t>
            </a:r>
          </a:p>
          <a:p>
            <a:r>
              <a:t>Maintains own state</a:t>
            </a:r>
          </a:p>
          <a:p>
            <a:r>
              <a:t>Asynchronous external interactions that favor message passing</a:t>
            </a:r>
          </a:p>
        </p:txBody>
      </p:sp>
      <p:pic>
        <p:nvPicPr>
          <p:cNvPr id="353" name="image4.png" descr="image4.png"/>
          <p:cNvPicPr>
            <a:picLocks noChangeAspect="1"/>
          </p:cNvPicPr>
          <p:nvPr/>
        </p:nvPicPr>
        <p:blipFill>
          <a:blip r:embed="rId3"/>
          <a:stretch>
            <a:fillRect/>
          </a:stretch>
        </p:blipFill>
        <p:spPr>
          <a:xfrm>
            <a:off x="19986082" y="124693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3" name="image7.tif" descr="image7.tif"/>
          <p:cNvPicPr>
            <a:picLocks noChangeAspect="1"/>
          </p:cNvPicPr>
          <p:nvPr/>
        </p:nvPicPr>
        <p:blipFill>
          <a:blip r:embed="rId3"/>
          <a:stretch>
            <a:fillRect/>
          </a:stretch>
        </p:blipFill>
        <p:spPr>
          <a:xfrm>
            <a:off x="4089400" y="0"/>
            <a:ext cx="16205200" cy="9118600"/>
          </a:xfrm>
          <a:prstGeom prst="rect">
            <a:avLst/>
          </a:prstGeom>
          <a:ln w="12700">
            <a:miter lim="400000"/>
          </a:ln>
        </p:spPr>
      </p:pic>
      <p:sp>
        <p:nvSpPr>
          <p:cNvPr id="364" name="The basic thesis of this article is that organizations which design systems (in the broad sense used here) are constrained to produce designs which are copies of the communication structures of these organizations.…"/>
          <p:cNvSpPr txBox="1"/>
          <p:nvPr/>
        </p:nvSpPr>
        <p:spPr>
          <a:xfrm>
            <a:off x="11105002" y="9118600"/>
            <a:ext cx="13278999" cy="409448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b="1" i="1">
                <a:latin typeface="Verdana"/>
                <a:ea typeface="Verdana"/>
                <a:cs typeface="Verdana"/>
                <a:sym typeface="Verdana"/>
              </a:defRPr>
            </a:pPr>
            <a:r>
              <a:t>The basic thesis of this article is that organizations which design systems (in the broad sense used here) are constrained to produce designs which are copies of the communication structures of these organizations. </a:t>
            </a:r>
          </a:p>
          <a:p>
            <a:pPr>
              <a:defRPr>
                <a:latin typeface="Verdana"/>
                <a:ea typeface="Verdana"/>
                <a:cs typeface="Verdana"/>
                <a:sym typeface="Verdana"/>
              </a:defRPr>
            </a:pPr>
            <a:endParaRPr/>
          </a:p>
          <a:p>
            <a:pPr>
              <a:defRPr>
                <a:latin typeface="Verdana"/>
                <a:ea typeface="Verdana"/>
                <a:cs typeface="Verdana"/>
                <a:sym typeface="Verdana"/>
              </a:defRPr>
            </a:pPr>
            <a:r>
              <a:t>--- Melvin Conway</a:t>
            </a:r>
          </a:p>
        </p:txBody>
      </p:sp>
      <p:pic>
        <p:nvPicPr>
          <p:cNvPr id="365"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
        <p:nvSpPr>
          <p:cNvPr id="366" name="Important Early Decisions"/>
          <p:cNvSpPr txBox="1">
            <a:spLocks noGrp="1"/>
          </p:cNvSpPr>
          <p:nvPr>
            <p:ph type="title"/>
          </p:nvPr>
        </p:nvSpPr>
        <p:spPr>
          <a:xfrm>
            <a:off x="211818" y="12371316"/>
            <a:ext cx="10437775" cy="1212039"/>
          </a:xfrm>
          <a:prstGeom prst="rect">
            <a:avLst/>
          </a:prstGeom>
        </p:spPr>
        <p:txBody>
          <a:bodyPr/>
          <a:lstStyle>
            <a:lvl1pPr defTabSz="1408175">
              <a:defRPr sz="6775"/>
            </a:lvl1pPr>
          </a:lstStyle>
          <a:p>
            <a:r>
              <a:t>Important Early Decisions</a:t>
            </a:r>
          </a:p>
        </p:txBody>
      </p:sp>
      <p:sp>
        <p:nvSpPr>
          <p:cNvPr id="367" name="Embrace it"/>
          <p:cNvSpPr txBox="1"/>
          <p:nvPr/>
        </p:nvSpPr>
        <p:spPr>
          <a:xfrm>
            <a:off x="12347514" y="564450"/>
            <a:ext cx="6524199" cy="17195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10400">
                <a:solidFill>
                  <a:srgbClr val="FF2600"/>
                </a:solidFill>
                <a:latin typeface="Roboto Bold"/>
                <a:ea typeface="Roboto Bold"/>
                <a:cs typeface="Roboto Bold"/>
                <a:sym typeface="Roboto Bold"/>
              </a:defRPr>
            </a:lvl1pPr>
          </a:lstStyle>
          <a:p>
            <a:r>
              <a:t>Embrace it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4000"/>
                                  </p:stCondLst>
                                  <p:iterate>
                                    <p:tmAbs val="0"/>
                                  </p:iterate>
                                  <p:childTnLst>
                                    <p:set>
                                      <p:cBhvr>
                                        <p:cTn id="6" fill="hold"/>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2" nodeType="clickEffect">
                                  <p:stCondLst>
                                    <p:cond delay="0"/>
                                  </p:stCondLst>
                                  <p:iterate>
                                    <p:tmAbs val="0"/>
                                  </p:iterate>
                                  <p:childTnLst>
                                    <p:set>
                                      <p:cBhvr>
                                        <p:cTn id="11" fill="hold"/>
                                        <p:tgtEl>
                                          <p:spTgt spid="367"/>
                                        </p:tgtEl>
                                        <p:attrNameLst>
                                          <p:attrName>style.visibility</p:attrName>
                                        </p:attrNameLst>
                                      </p:cBhvr>
                                      <p:to>
                                        <p:strVal val="visible"/>
                                      </p:to>
                                    </p:set>
                                    <p:anim calcmode="lin" valueType="num">
                                      <p:cBhvr>
                                        <p:cTn id="12" dur="2500" fill="hold"/>
                                        <p:tgtEl>
                                          <p:spTgt spid="367"/>
                                        </p:tgtEl>
                                        <p:attrNameLst>
                                          <p:attrName>ppt_w</p:attrName>
                                        </p:attrNameLst>
                                      </p:cBhvr>
                                      <p:tavLst>
                                        <p:tav tm="0">
                                          <p:val>
                                            <p:fltVal val="0"/>
                                          </p:val>
                                        </p:tav>
                                        <p:tav tm="100000">
                                          <p:val>
                                            <p:strVal val="#ppt_w"/>
                                          </p:val>
                                        </p:tav>
                                      </p:tavLst>
                                    </p:anim>
                                    <p:anim calcmode="lin" valueType="num">
                                      <p:cBhvr>
                                        <p:cTn id="13" dur="2500" fill="hold"/>
                                        <p:tgtEl>
                                          <p:spTgt spid="3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1" animBg="1" advAuto="0"/>
      <p:bldP spid="367"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1" name="Be easy to test…"/>
          <p:cNvSpPr txBox="1">
            <a:spLocks noGrp="1"/>
          </p:cNvSpPr>
          <p:nvPr>
            <p:ph type="title"/>
          </p:nvPr>
        </p:nvSpPr>
        <p:spPr>
          <a:prstGeom prst="rect">
            <a:avLst/>
          </a:prstGeom>
        </p:spPr>
        <p:txBody>
          <a:bodyPr/>
          <a:lstStyle/>
          <a:p>
            <a:r>
              <a:t>Be easy to test…</a:t>
            </a:r>
          </a:p>
        </p:txBody>
      </p:sp>
      <p:pic>
        <p:nvPicPr>
          <p:cNvPr id="372" name="image6.png" descr="image6.png"/>
          <p:cNvPicPr>
            <a:picLocks noChangeAspect="1"/>
          </p:cNvPicPr>
          <p:nvPr/>
        </p:nvPicPr>
        <p:blipFill>
          <a:blip r:embed="rId3"/>
          <a:stretch>
            <a:fillRect/>
          </a:stretch>
        </p:blipFill>
        <p:spPr>
          <a:xfrm>
            <a:off x="5821777" y="575301"/>
            <a:ext cx="12740446" cy="12565396"/>
          </a:xfrm>
          <a:prstGeom prst="rect">
            <a:avLst/>
          </a:prstGeom>
          <a:ln w="12700">
            <a:miter lim="400000"/>
          </a:ln>
        </p:spPr>
      </p:pic>
      <p:pic>
        <p:nvPicPr>
          <p:cNvPr id="373"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
        <p:nvSpPr>
          <p:cNvPr id="374" name="Important Early Decisions"/>
          <p:cNvSpPr txBox="1"/>
          <p:nvPr/>
        </p:nvSpPr>
        <p:spPr>
          <a:xfrm>
            <a:off x="83346" y="12551178"/>
            <a:ext cx="10437775" cy="121203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defTabSz="1408175">
              <a:lnSpc>
                <a:spcPct val="90000"/>
              </a:lnSpc>
              <a:defRPr sz="6775">
                <a:latin typeface="Roboto Light"/>
                <a:ea typeface="Roboto Light"/>
                <a:cs typeface="Roboto Light"/>
                <a:sym typeface="Roboto Light"/>
              </a:defRPr>
            </a:lvl1pPr>
          </a:lstStyle>
          <a:p>
            <a:r>
              <a:t>Important Early Decisions</a:t>
            </a:r>
          </a:p>
        </p:txBody>
      </p:sp>
      <p:sp>
        <p:nvSpPr>
          <p:cNvPr id="375" name="…so that you do."/>
          <p:cNvSpPr txBox="1"/>
          <p:nvPr/>
        </p:nvSpPr>
        <p:spPr>
          <a:xfrm>
            <a:off x="14619827" y="3117162"/>
            <a:ext cx="9466104" cy="265112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nSpc>
                <a:spcPct val="90000"/>
              </a:lnSpc>
              <a:defRPr sz="8800">
                <a:latin typeface="Roboto Light"/>
                <a:ea typeface="Roboto Light"/>
                <a:cs typeface="Roboto Light"/>
                <a:sym typeface="Roboto Light"/>
              </a:defRPr>
            </a:lvl1pPr>
          </a:lstStyle>
          <a:p>
            <a:r>
              <a:t>…so that you do.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375"/>
                                        </p:tgtEl>
                                        <p:attrNameLst>
                                          <p:attrName>style.visibility</p:attrName>
                                        </p:attrNameLst>
                                      </p:cBhvr>
                                      <p:to>
                                        <p:strVal val="visible"/>
                                      </p:to>
                                    </p:set>
                                    <p:anim calcmode="lin" valueType="num">
                                      <p:cBhvr>
                                        <p:cTn id="7" dur="2500" fill="hold"/>
                                        <p:tgtEl>
                                          <p:spTgt spid="375"/>
                                        </p:tgtEl>
                                        <p:attrNameLst>
                                          <p:attrName>ppt_w</p:attrName>
                                        </p:attrNameLst>
                                      </p:cBhvr>
                                      <p:tavLst>
                                        <p:tav tm="0">
                                          <p:val>
                                            <p:fltVal val="0"/>
                                          </p:val>
                                        </p:tav>
                                        <p:tav tm="100000">
                                          <p:val>
                                            <p:strVal val="#ppt_w"/>
                                          </p:val>
                                        </p:tav>
                                      </p:tavLst>
                                    </p:anim>
                                    <p:anim calcmode="lin" valueType="num">
                                      <p:cBhvr>
                                        <p:cTn id="8" dur="2500" fill="hold"/>
                                        <p:tgtEl>
                                          <p:spTgt spid="3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9" name="ReST is NOT your friend"/>
          <p:cNvSpPr txBox="1">
            <a:spLocks noGrp="1"/>
          </p:cNvSpPr>
          <p:nvPr>
            <p:ph type="title"/>
          </p:nvPr>
        </p:nvSpPr>
        <p:spPr>
          <a:xfrm>
            <a:off x="4402576" y="4179093"/>
            <a:ext cx="15578849" cy="5357814"/>
          </a:xfrm>
          <a:prstGeom prst="rect">
            <a:avLst/>
          </a:prstGeom>
        </p:spPr>
        <p:txBody>
          <a:bodyPr/>
          <a:lstStyle/>
          <a:p>
            <a:r>
              <a:t>ReST is NOT your friend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1" name="Code Reuse is Overrated"/>
          <p:cNvSpPr txBox="1">
            <a:spLocks noGrp="1"/>
          </p:cNvSpPr>
          <p:nvPr>
            <p:ph type="title"/>
          </p:nvPr>
        </p:nvSpPr>
        <p:spPr>
          <a:xfrm>
            <a:off x="3775771" y="4179093"/>
            <a:ext cx="16832458" cy="5357814"/>
          </a:xfrm>
          <a:prstGeom prst="rect">
            <a:avLst/>
          </a:prstGeom>
        </p:spPr>
        <p:txBody>
          <a:bodyPr/>
          <a:lstStyle/>
          <a:p>
            <a:r>
              <a:t>Code Reuse is Overrated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3" name="Don’t I need Transactions?"/>
          <p:cNvSpPr txBox="1">
            <a:spLocks noGrp="1"/>
          </p:cNvSpPr>
          <p:nvPr>
            <p:ph type="title"/>
          </p:nvPr>
        </p:nvSpPr>
        <p:spPr>
          <a:xfrm>
            <a:off x="3006800" y="4179093"/>
            <a:ext cx="18370400" cy="5357814"/>
          </a:xfrm>
          <a:prstGeom prst="rect">
            <a:avLst/>
          </a:prstGeom>
        </p:spPr>
        <p:txBody>
          <a:bodyPr/>
          <a:lstStyle/>
          <a:p>
            <a:r>
              <a:t>Don’t I need Transactions?</a:t>
            </a:r>
          </a:p>
        </p:txBody>
      </p:sp>
      <p:pic>
        <p:nvPicPr>
          <p:cNvPr id="384" name="image4.png" descr="image4.png"/>
          <p:cNvPicPr>
            <a:picLocks noChangeAspect="1"/>
          </p:cNvPicPr>
          <p:nvPr/>
        </p:nvPicPr>
        <p:blipFill>
          <a:blip r:embed="rId2"/>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6" name="Should Client Communication Still be Asynchronous?"/>
          <p:cNvSpPr txBox="1">
            <a:spLocks noGrp="1"/>
          </p:cNvSpPr>
          <p:nvPr>
            <p:ph type="title"/>
          </p:nvPr>
        </p:nvSpPr>
        <p:spPr>
          <a:xfrm>
            <a:off x="1588158" y="4179093"/>
            <a:ext cx="21207684" cy="5357814"/>
          </a:xfrm>
          <a:prstGeom prst="rect">
            <a:avLst/>
          </a:prstGeom>
        </p:spPr>
        <p:txBody>
          <a:bodyPr/>
          <a:lstStyle/>
          <a:p>
            <a:r>
              <a:t>Should Client Communication Still be Asynchronous?</a:t>
            </a:r>
          </a:p>
        </p:txBody>
      </p:sp>
      <p:pic>
        <p:nvPicPr>
          <p:cNvPr id="387"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We have to think about our data differently"/>
          <p:cNvSpPr txBox="1">
            <a:spLocks noGrp="1"/>
          </p:cNvSpPr>
          <p:nvPr>
            <p:ph type="title"/>
          </p:nvPr>
        </p:nvSpPr>
        <p:spPr>
          <a:xfrm>
            <a:off x="1588158" y="4179093"/>
            <a:ext cx="21207684" cy="5357814"/>
          </a:xfrm>
          <a:prstGeom prst="rect">
            <a:avLst/>
          </a:prstGeom>
        </p:spPr>
        <p:txBody>
          <a:bodyPr/>
          <a:lstStyle/>
          <a:p>
            <a:r>
              <a:t>We have to think about our data differently</a:t>
            </a:r>
          </a:p>
        </p:txBody>
      </p:sp>
      <p:pic>
        <p:nvPicPr>
          <p:cNvPr id="392"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A word about ‘productizing’ patterns and practices"/>
          <p:cNvSpPr txBox="1">
            <a:spLocks noGrp="1"/>
          </p:cNvSpPr>
          <p:nvPr>
            <p:ph type="title"/>
          </p:nvPr>
        </p:nvSpPr>
        <p:spPr>
          <a:prstGeom prst="rect">
            <a:avLst/>
          </a:prstGeom>
        </p:spPr>
        <p:txBody>
          <a:bodyPr/>
          <a:lstStyle/>
          <a:p>
            <a:r>
              <a:t>A word about ‘productizing’ patterns and practices</a:t>
            </a:r>
          </a:p>
        </p:txBody>
      </p:sp>
      <p:pic>
        <p:nvPicPr>
          <p:cNvPr id="166" name="image4.png" descr="image4.png"/>
          <p:cNvPicPr>
            <a:picLocks noChangeAspect="1"/>
          </p:cNvPicPr>
          <p:nvPr/>
        </p:nvPicPr>
        <p:blipFill>
          <a:blip r:embed="rId3"/>
          <a:stretch>
            <a:fillRect/>
          </a:stretch>
        </p:blipFill>
        <p:spPr>
          <a:xfrm>
            <a:off x="19986082" y="124820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We have to think about our data differently"/>
          <p:cNvSpPr txBox="1">
            <a:spLocks noGrp="1"/>
          </p:cNvSpPr>
          <p:nvPr>
            <p:ph type="title"/>
          </p:nvPr>
        </p:nvSpPr>
        <p:spPr>
          <a:prstGeom prst="rect">
            <a:avLst/>
          </a:prstGeom>
        </p:spPr>
        <p:txBody>
          <a:bodyPr>
            <a:normAutofit fontScale="90000"/>
          </a:bodyPr>
          <a:lstStyle>
            <a:lvl1pPr algn="ctr" defTabSz="657225">
              <a:lnSpc>
                <a:spcPct val="100000"/>
              </a:lnSpc>
              <a:defRPr sz="9280">
                <a:latin typeface="Gill Sans"/>
                <a:ea typeface="Gill Sans"/>
                <a:cs typeface="Gill Sans"/>
                <a:sym typeface="Gill Sans"/>
              </a:defRPr>
            </a:lvl1pPr>
          </a:lstStyle>
          <a:p>
            <a:r>
              <a:t>We have to think about our data differently</a:t>
            </a:r>
          </a:p>
        </p:txBody>
      </p:sp>
      <p:sp>
        <p:nvSpPr>
          <p:cNvPr id="397" name="Taking data from being OFFLINE to ONLINE…"/>
          <p:cNvSpPr txBox="1">
            <a:spLocks noGrp="1"/>
          </p:cNvSpPr>
          <p:nvPr>
            <p:ph type="body" idx="1"/>
          </p:nvPr>
        </p:nvSpPr>
        <p:spPr>
          <a:prstGeom prst="rect">
            <a:avLst/>
          </a:prstGeom>
        </p:spPr>
        <p:txBody>
          <a:bodyPr/>
          <a:lstStyle/>
          <a:p>
            <a:r>
              <a:rPr dirty="0"/>
              <a:t>Taking data from being OFFLINE to ONLINE</a:t>
            </a:r>
          </a:p>
          <a:p>
            <a:r>
              <a:rPr dirty="0"/>
              <a:t>Moved from “data at rest” to “data in motion”</a:t>
            </a:r>
          </a:p>
          <a:p>
            <a:r>
              <a:rPr dirty="0"/>
              <a:t>Real-time analytics, AI/ML</a:t>
            </a:r>
            <a:endParaRPr lang="en-US" dirty="0"/>
          </a:p>
          <a:p>
            <a:r>
              <a:rPr lang="en-US" dirty="0"/>
              <a:t>Batch processing not always practical</a:t>
            </a:r>
            <a:endParaRPr dirty="0"/>
          </a:p>
        </p:txBody>
      </p:sp>
      <p:pic>
        <p:nvPicPr>
          <p:cNvPr id="398"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caling Model"/>
          <p:cNvSpPr txBox="1">
            <a:spLocks noGrp="1"/>
          </p:cNvSpPr>
          <p:nvPr>
            <p:ph type="title"/>
          </p:nvPr>
        </p:nvSpPr>
        <p:spPr>
          <a:prstGeom prst="rect">
            <a:avLst/>
          </a:prstGeom>
        </p:spPr>
        <p:txBody>
          <a:bodyPr/>
          <a:lstStyle/>
          <a:p>
            <a:r>
              <a:t>Scaling Model</a:t>
            </a:r>
          </a:p>
        </p:txBody>
      </p:sp>
      <p:pic>
        <p:nvPicPr>
          <p:cNvPr id="403"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Image" descr="Image"/>
          <p:cNvPicPr>
            <a:picLocks noChangeAspect="1"/>
          </p:cNvPicPr>
          <p:nvPr/>
        </p:nvPicPr>
        <p:blipFill>
          <a:blip r:embed="rId3"/>
          <a:stretch>
            <a:fillRect/>
          </a:stretch>
        </p:blipFill>
        <p:spPr>
          <a:xfrm>
            <a:off x="514529" y="8500266"/>
            <a:ext cx="5689601" cy="4876801"/>
          </a:xfrm>
          <a:prstGeom prst="rect">
            <a:avLst/>
          </a:prstGeom>
          <a:ln w="12700">
            <a:miter lim="400000"/>
          </a:ln>
        </p:spPr>
      </p:pic>
      <p:pic>
        <p:nvPicPr>
          <p:cNvPr id="406" name="Image" descr="Image"/>
          <p:cNvPicPr>
            <a:picLocks noChangeAspect="1"/>
          </p:cNvPicPr>
          <p:nvPr/>
        </p:nvPicPr>
        <p:blipFill>
          <a:blip r:embed="rId4"/>
          <a:stretch>
            <a:fillRect/>
          </a:stretch>
        </p:blipFill>
        <p:spPr>
          <a:xfrm>
            <a:off x="18574424" y="89925"/>
            <a:ext cx="5689601" cy="5606154"/>
          </a:xfrm>
          <a:prstGeom prst="rect">
            <a:avLst/>
          </a:prstGeom>
          <a:ln w="12700">
            <a:miter lim="400000"/>
          </a:ln>
        </p:spPr>
      </p:pic>
      <p:pic>
        <p:nvPicPr>
          <p:cNvPr id="407" name="Image" descr="Image"/>
          <p:cNvPicPr>
            <a:picLocks noChangeAspect="1"/>
          </p:cNvPicPr>
          <p:nvPr/>
        </p:nvPicPr>
        <p:blipFill>
          <a:blip r:embed="rId5"/>
          <a:stretch>
            <a:fillRect/>
          </a:stretch>
        </p:blipFill>
        <p:spPr>
          <a:xfrm>
            <a:off x="633202" y="429202"/>
            <a:ext cx="6578601" cy="4927601"/>
          </a:xfrm>
          <a:prstGeom prst="rect">
            <a:avLst/>
          </a:prstGeom>
          <a:ln w="12700">
            <a:miter lim="400000"/>
          </a:ln>
        </p:spPr>
      </p:pic>
      <p:pic>
        <p:nvPicPr>
          <p:cNvPr id="408" name="Image" descr="Image"/>
          <p:cNvPicPr>
            <a:picLocks noChangeAspect="1"/>
          </p:cNvPicPr>
          <p:nvPr/>
        </p:nvPicPr>
        <p:blipFill>
          <a:blip r:embed="rId6"/>
          <a:stretch>
            <a:fillRect/>
          </a:stretch>
        </p:blipFill>
        <p:spPr>
          <a:xfrm>
            <a:off x="14565934" y="9287666"/>
            <a:ext cx="9855201" cy="3302001"/>
          </a:xfrm>
          <a:prstGeom prst="rect">
            <a:avLst/>
          </a:prstGeom>
          <a:ln w="12700">
            <a:miter lim="400000"/>
          </a:ln>
        </p:spPr>
      </p:pic>
      <p:sp>
        <p:nvSpPr>
          <p:cNvPr id="409" name="Scaling Model"/>
          <p:cNvSpPr txBox="1">
            <a:spLocks noGrp="1"/>
          </p:cNvSpPr>
          <p:nvPr>
            <p:ph type="title" idx="4294967295"/>
          </p:nvPr>
        </p:nvSpPr>
        <p:spPr>
          <a:xfrm>
            <a:off x="4833937" y="4179093"/>
            <a:ext cx="14716126" cy="5357814"/>
          </a:xfrm>
          <a:prstGeom prst="rect">
            <a:avLst/>
          </a:prstGeom>
        </p:spPr>
        <p:txBody>
          <a:bodyPr lIns="71437" tIns="71437" rIns="71437" bIns="71437">
            <a:noAutofit/>
          </a:bodyPr>
          <a:lstStyle>
            <a:lvl1pPr algn="ctr" defTabSz="821531">
              <a:lnSpc>
                <a:spcPct val="100000"/>
              </a:lnSpc>
              <a:defRPr sz="11600">
                <a:latin typeface="Gill Sans"/>
                <a:ea typeface="Gill Sans"/>
                <a:cs typeface="Gill Sans"/>
                <a:sym typeface="Gill Sans"/>
              </a:defRPr>
            </a:lvl1pPr>
          </a:lstStyle>
          <a:p>
            <a:r>
              <a:t>Scaling Model</a:t>
            </a:r>
          </a:p>
        </p:txBody>
      </p:sp>
      <p:pic>
        <p:nvPicPr>
          <p:cNvPr id="410" name="image4.png" descr="image4.png"/>
          <p:cNvPicPr>
            <a:picLocks noChangeAspect="1"/>
          </p:cNvPicPr>
          <p:nvPr/>
        </p:nvPicPr>
        <p:blipFill>
          <a:blip r:embed="rId7"/>
          <a:stretch>
            <a:fillRect/>
          </a:stretch>
        </p:blipFill>
        <p:spPr>
          <a:xfrm>
            <a:off x="19986082" y="12494735"/>
            <a:ext cx="4216401" cy="965201"/>
          </a:xfrm>
          <a:prstGeom prst="rect">
            <a:avLst/>
          </a:prstGeom>
          <a:ln w="12700">
            <a:miter lim="400000"/>
          </a:ln>
        </p:spPr>
      </p:pic>
      <p:pic>
        <p:nvPicPr>
          <p:cNvPr id="411" name="iu.png" descr="iu.png"/>
          <p:cNvPicPr>
            <a:picLocks noChangeAspect="1"/>
          </p:cNvPicPr>
          <p:nvPr/>
        </p:nvPicPr>
        <p:blipFill>
          <a:blip r:embed="rId8"/>
          <a:stretch>
            <a:fillRect/>
          </a:stretch>
        </p:blipFill>
        <p:spPr>
          <a:xfrm>
            <a:off x="10690482" y="9437148"/>
            <a:ext cx="3003036" cy="3003036"/>
          </a:xfrm>
          <a:prstGeom prst="rect">
            <a:avLst/>
          </a:prstGeom>
          <a:ln w="12700">
            <a:miter lim="400000"/>
          </a:ln>
        </p:spPr>
      </p:pic>
      <p:pic>
        <p:nvPicPr>
          <p:cNvPr id="412" name="iu.png" descr="iu.png"/>
          <p:cNvPicPr>
            <a:picLocks noChangeAspect="1"/>
          </p:cNvPicPr>
          <p:nvPr/>
        </p:nvPicPr>
        <p:blipFill>
          <a:blip r:embed="rId9"/>
          <a:stretch>
            <a:fillRect/>
          </a:stretch>
        </p:blipFill>
        <p:spPr>
          <a:xfrm>
            <a:off x="10177622" y="878624"/>
            <a:ext cx="4028756" cy="4028756"/>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6" name="Monitoring/Logging/Troubleshooting"/>
          <p:cNvSpPr txBox="1">
            <a:spLocks noGrp="1"/>
          </p:cNvSpPr>
          <p:nvPr>
            <p:ph type="title"/>
          </p:nvPr>
        </p:nvSpPr>
        <p:spPr>
          <a:prstGeom prst="rect">
            <a:avLst/>
          </a:prstGeom>
        </p:spPr>
        <p:txBody>
          <a:bodyPr/>
          <a:lstStyle/>
          <a:p>
            <a:r>
              <a:t>Monitoring/Logging/Troubleshooting</a:t>
            </a:r>
          </a:p>
        </p:txBody>
      </p:sp>
      <p:pic>
        <p:nvPicPr>
          <p:cNvPr id="417"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37CDE-D4AB-DB3F-8FB3-C5446486B245}"/>
              </a:ext>
            </a:extLst>
          </p:cNvPr>
          <p:cNvSpPr>
            <a:spLocks noGrp="1"/>
          </p:cNvSpPr>
          <p:nvPr>
            <p:ph type="title"/>
          </p:nvPr>
        </p:nvSpPr>
        <p:spPr/>
        <p:txBody>
          <a:bodyPr/>
          <a:lstStyle/>
          <a:p>
            <a:r>
              <a:rPr lang="en-US" dirty="0"/>
              <a:t>What problems are we solving?</a:t>
            </a:r>
          </a:p>
        </p:txBody>
      </p:sp>
      <p:sp>
        <p:nvSpPr>
          <p:cNvPr id="5" name="Text Placeholder 4">
            <a:extLst>
              <a:ext uri="{FF2B5EF4-FFF2-40B4-BE49-F238E27FC236}">
                <a16:creationId xmlns:a16="http://schemas.microsoft.com/office/drawing/2014/main" id="{C24F78FA-017C-42F8-F29F-C4CED845EE70}"/>
              </a:ext>
            </a:extLst>
          </p:cNvPr>
          <p:cNvSpPr>
            <a:spLocks noGrp="1"/>
          </p:cNvSpPr>
          <p:nvPr>
            <p:ph type="body" idx="1"/>
          </p:nvPr>
        </p:nvSpPr>
        <p:spPr/>
        <p:txBody>
          <a:bodyPr>
            <a:normAutofit fontScale="92500" lnSpcReduction="20000"/>
          </a:bodyPr>
          <a:lstStyle/>
          <a:p>
            <a:r>
              <a:rPr lang="en-US" dirty="0"/>
              <a:t>Enable modernization/decoupling</a:t>
            </a:r>
          </a:p>
          <a:p>
            <a:r>
              <a:rPr lang="en-US" dirty="0"/>
              <a:t>Real-time/streaming processing</a:t>
            </a:r>
          </a:p>
          <a:p>
            <a:r>
              <a:rPr lang="en-US" dirty="0"/>
              <a:t>Modern elastic scalability</a:t>
            </a:r>
          </a:p>
          <a:p>
            <a:r>
              <a:rPr lang="en-US" dirty="0"/>
              <a:t>Integration</a:t>
            </a:r>
          </a:p>
          <a:p>
            <a:r>
              <a:rPr lang="en-US" dirty="0"/>
              <a:t>Flexibility/Speed/Adaptability</a:t>
            </a:r>
          </a:p>
          <a:p>
            <a:r>
              <a:rPr lang="en-US" dirty="0"/>
              <a:t>Resilience/Fault Tolerance</a:t>
            </a:r>
          </a:p>
          <a:p>
            <a:r>
              <a:rPr lang="en-US" dirty="0"/>
              <a:t>Asynchronous Communication</a:t>
            </a:r>
          </a:p>
          <a:p>
            <a:r>
              <a:rPr lang="en-US" dirty="0"/>
              <a:t>Business Process Implementation across an enterprise</a:t>
            </a:r>
          </a:p>
          <a:p>
            <a:r>
              <a:rPr lang="en-US" dirty="0"/>
              <a:t>Distributed Systems Communication</a:t>
            </a:r>
          </a:p>
          <a:p>
            <a:r>
              <a:rPr lang="en-US" dirty="0"/>
              <a:t>Testability</a:t>
            </a:r>
          </a:p>
          <a:p>
            <a:endParaRPr lang="en-US" dirty="0"/>
          </a:p>
        </p:txBody>
      </p:sp>
    </p:spTree>
    <p:extLst>
      <p:ext uri="{BB962C8B-B14F-4D97-AF65-F5344CB8AC3E}">
        <p14:creationId xmlns:p14="http://schemas.microsoft.com/office/powerpoint/2010/main" val="121924422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Event Driven Architecture"/>
          <p:cNvSpPr txBox="1">
            <a:spLocks noGrp="1"/>
          </p:cNvSpPr>
          <p:nvPr>
            <p:ph type="title"/>
          </p:nvPr>
        </p:nvSpPr>
        <p:spPr>
          <a:prstGeom prst="rect">
            <a:avLst/>
          </a:prstGeom>
        </p:spPr>
        <p:txBody>
          <a:bodyPr/>
          <a:lstStyle>
            <a:lvl1pPr>
              <a:defRPr>
                <a:latin typeface="Roboto Bold"/>
                <a:ea typeface="Roboto Bold"/>
                <a:cs typeface="Roboto Bold"/>
                <a:sym typeface="Roboto Bold"/>
              </a:defRPr>
            </a:lvl1pPr>
          </a:lstStyle>
          <a:p>
            <a:r>
              <a:t>Event Driven Architecture</a:t>
            </a:r>
          </a:p>
        </p:txBody>
      </p:sp>
      <p:sp>
        <p:nvSpPr>
          <p:cNvPr id="420" name="An Event is represents something that happens in a domain…"/>
          <p:cNvSpPr txBox="1">
            <a:spLocks noGrp="1"/>
          </p:cNvSpPr>
          <p:nvPr>
            <p:ph type="body" idx="1"/>
          </p:nvPr>
        </p:nvSpPr>
        <p:spPr>
          <a:prstGeom prst="rect">
            <a:avLst/>
          </a:prstGeom>
        </p:spPr>
        <p:txBody>
          <a:bodyPr/>
          <a:lstStyle/>
          <a:p>
            <a:r>
              <a:t>An Event is represents something that happens in a domain</a:t>
            </a:r>
          </a:p>
          <a:p>
            <a:pPr marL="914400" lvl="1" indent="-457200">
              <a:spcBef>
                <a:spcPts val="1000"/>
              </a:spcBef>
              <a:defRPr sz="4800">
                <a:latin typeface="Roboto Italic"/>
                <a:ea typeface="Roboto Italic"/>
                <a:cs typeface="Roboto Italic"/>
                <a:sym typeface="Roboto Italic"/>
              </a:defRPr>
            </a:pPr>
            <a:r>
              <a:t>Customer Submits Order</a:t>
            </a:r>
          </a:p>
          <a:p>
            <a:pPr marL="914400" lvl="1" indent="-457200">
              <a:spcBef>
                <a:spcPts val="1000"/>
              </a:spcBef>
              <a:defRPr sz="4800">
                <a:latin typeface="Roboto Italic"/>
                <a:ea typeface="Roboto Italic"/>
                <a:cs typeface="Roboto Italic"/>
                <a:sym typeface="Roboto Italic"/>
              </a:defRPr>
            </a:pPr>
            <a:r>
              <a:t>Customer Billed</a:t>
            </a:r>
          </a:p>
          <a:p>
            <a:pPr marL="914400" lvl="1" indent="-457200">
              <a:spcBef>
                <a:spcPts val="1000"/>
              </a:spcBef>
              <a:defRPr sz="4800">
                <a:latin typeface="Roboto Italic"/>
                <a:ea typeface="Roboto Italic"/>
                <a:cs typeface="Roboto Italic"/>
                <a:sym typeface="Roboto Italic"/>
              </a:defRPr>
            </a:pPr>
            <a:r>
              <a:t>Payment Received</a:t>
            </a:r>
          </a:p>
          <a:p>
            <a:pPr marL="914400" lvl="1" indent="-457200">
              <a:spcBef>
                <a:spcPts val="1000"/>
              </a:spcBef>
              <a:defRPr sz="4800">
                <a:latin typeface="Roboto Italic"/>
                <a:ea typeface="Roboto Italic"/>
                <a:cs typeface="Roboto Italic"/>
                <a:sym typeface="Roboto Italic"/>
              </a:defRPr>
            </a:pPr>
            <a:r>
              <a:t>Order Ready for Shipment</a:t>
            </a:r>
          </a:p>
          <a:p>
            <a:pPr marL="914400" lvl="1" indent="-457200">
              <a:spcBef>
                <a:spcPts val="1000"/>
              </a:spcBef>
              <a:defRPr sz="4800">
                <a:latin typeface="Roboto Italic"/>
                <a:ea typeface="Roboto Italic"/>
                <a:cs typeface="Roboto Italic"/>
                <a:sym typeface="Roboto Italic"/>
              </a:defRPr>
            </a:pPr>
            <a:r>
              <a:t>Order Shipped</a:t>
            </a:r>
          </a:p>
          <a:p>
            <a:r>
              <a:t>While Events and their payload are designed at the enterprise system level, their implementations are left to the specific subsystems.</a:t>
            </a:r>
          </a:p>
        </p:txBody>
      </p:sp>
      <p:pic>
        <p:nvPicPr>
          <p:cNvPr id="421"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Event Driven Architecture - Business Capability"/>
          <p:cNvSpPr txBox="1">
            <a:spLocks noGrp="1"/>
          </p:cNvSpPr>
          <p:nvPr>
            <p:ph type="title"/>
          </p:nvPr>
        </p:nvSpPr>
        <p:spPr>
          <a:prstGeom prst="rect">
            <a:avLst/>
          </a:prstGeom>
        </p:spPr>
        <p:txBody>
          <a:bodyPr/>
          <a:lstStyle>
            <a:lvl1pPr defTabSz="1810511">
              <a:defRPr sz="8712">
                <a:latin typeface="Roboto Bold"/>
                <a:ea typeface="Roboto Bold"/>
                <a:cs typeface="Roboto Bold"/>
                <a:sym typeface="Roboto Bold"/>
              </a:defRPr>
            </a:lvl1pPr>
          </a:lstStyle>
          <a:p>
            <a:r>
              <a:t>Event Driven Architecture - Business Capability</a:t>
            </a:r>
          </a:p>
        </p:txBody>
      </p:sp>
      <p:sp>
        <p:nvSpPr>
          <p:cNvPr id="424" name="Dynamic scaling…"/>
          <p:cNvSpPr txBox="1">
            <a:spLocks noGrp="1"/>
          </p:cNvSpPr>
          <p:nvPr>
            <p:ph type="body" idx="1"/>
          </p:nvPr>
        </p:nvSpPr>
        <p:spPr>
          <a:xfrm>
            <a:off x="1676400" y="3586717"/>
            <a:ext cx="21031200" cy="8702677"/>
          </a:xfrm>
          <a:prstGeom prst="rect">
            <a:avLst/>
          </a:prstGeom>
        </p:spPr>
        <p:txBody>
          <a:bodyPr/>
          <a:lstStyle/>
          <a:p>
            <a:r>
              <a:t>Dynamic scaling</a:t>
            </a:r>
          </a:p>
          <a:p>
            <a:r>
              <a:t>Speed to market</a:t>
            </a:r>
          </a:p>
          <a:p>
            <a:r>
              <a:t>Governable</a:t>
            </a:r>
          </a:p>
          <a:p>
            <a:r>
              <a:t>Workflow</a:t>
            </a:r>
          </a:p>
          <a:p>
            <a:r>
              <a:t>Analytics</a:t>
            </a:r>
          </a:p>
        </p:txBody>
      </p:sp>
      <p:pic>
        <p:nvPicPr>
          <p:cNvPr id="425"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Event Driven Architecture - Technical"/>
          <p:cNvSpPr txBox="1">
            <a:spLocks noGrp="1"/>
          </p:cNvSpPr>
          <p:nvPr>
            <p:ph type="title"/>
          </p:nvPr>
        </p:nvSpPr>
        <p:spPr>
          <a:prstGeom prst="rect">
            <a:avLst/>
          </a:prstGeom>
        </p:spPr>
        <p:txBody>
          <a:bodyPr/>
          <a:lstStyle>
            <a:lvl1pPr>
              <a:defRPr>
                <a:latin typeface="Roboto Bold"/>
                <a:ea typeface="Roboto Bold"/>
                <a:cs typeface="Roboto Bold"/>
                <a:sym typeface="Roboto Bold"/>
              </a:defRPr>
            </a:lvl1pPr>
          </a:lstStyle>
          <a:p>
            <a:r>
              <a:t>Event Driven Architecture - Technical</a:t>
            </a:r>
          </a:p>
        </p:txBody>
      </p:sp>
      <p:sp>
        <p:nvSpPr>
          <p:cNvPr id="430" name="No point-to-point integrations…"/>
          <p:cNvSpPr txBox="1">
            <a:spLocks noGrp="1"/>
          </p:cNvSpPr>
          <p:nvPr>
            <p:ph type="body" idx="1"/>
          </p:nvPr>
        </p:nvSpPr>
        <p:spPr>
          <a:xfrm>
            <a:off x="1676400" y="3586717"/>
            <a:ext cx="21031200" cy="8702677"/>
          </a:xfrm>
          <a:prstGeom prst="rect">
            <a:avLst/>
          </a:prstGeom>
        </p:spPr>
        <p:txBody>
          <a:bodyPr/>
          <a:lstStyle/>
          <a:p>
            <a:r>
              <a:t>No point-to-point integrations</a:t>
            </a:r>
          </a:p>
          <a:p>
            <a:r>
              <a:t>Loosely coupled, highly scalable systems</a:t>
            </a:r>
          </a:p>
          <a:p>
            <a:r>
              <a:t>Loosely coupled, TEAMS</a:t>
            </a:r>
          </a:p>
          <a:p>
            <a:r>
              <a:t>Easier to test</a:t>
            </a:r>
          </a:p>
          <a:p>
            <a:r>
              <a:t>Easier to change</a:t>
            </a:r>
          </a:p>
          <a:p>
            <a:r>
              <a:t>Technology agnostic</a:t>
            </a:r>
          </a:p>
        </p:txBody>
      </p:sp>
      <p:pic>
        <p:nvPicPr>
          <p:cNvPr id="431"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Event Driven Architecture - Team"/>
          <p:cNvSpPr txBox="1">
            <a:spLocks noGrp="1"/>
          </p:cNvSpPr>
          <p:nvPr>
            <p:ph type="title"/>
          </p:nvPr>
        </p:nvSpPr>
        <p:spPr>
          <a:prstGeom prst="rect">
            <a:avLst/>
          </a:prstGeom>
        </p:spPr>
        <p:txBody>
          <a:bodyPr/>
          <a:lstStyle>
            <a:lvl1pPr>
              <a:defRPr>
                <a:latin typeface="Roboto Bold"/>
                <a:ea typeface="Roboto Bold"/>
                <a:cs typeface="Roboto Bold"/>
                <a:sym typeface="Roboto Bold"/>
              </a:defRPr>
            </a:lvl1pPr>
          </a:lstStyle>
          <a:p>
            <a:r>
              <a:t>Event Driven Architecture - Team</a:t>
            </a:r>
          </a:p>
        </p:txBody>
      </p:sp>
      <p:sp>
        <p:nvSpPr>
          <p:cNvPr id="436" name="Developer centric…"/>
          <p:cNvSpPr txBox="1">
            <a:spLocks noGrp="1"/>
          </p:cNvSpPr>
          <p:nvPr>
            <p:ph type="body" idx="1"/>
          </p:nvPr>
        </p:nvSpPr>
        <p:spPr>
          <a:xfrm>
            <a:off x="1676400" y="3586717"/>
            <a:ext cx="21031200" cy="8702677"/>
          </a:xfrm>
          <a:prstGeom prst="rect">
            <a:avLst/>
          </a:prstGeom>
        </p:spPr>
        <p:txBody>
          <a:bodyPr/>
          <a:lstStyle/>
          <a:p>
            <a:r>
              <a:t>Developer centric</a:t>
            </a:r>
          </a:p>
          <a:p>
            <a:r>
              <a:t>Team skills</a:t>
            </a:r>
          </a:p>
          <a:p>
            <a:r>
              <a:t>Incremental Implementation</a:t>
            </a:r>
          </a:p>
          <a:p>
            <a:r>
              <a:t>Non-invasive</a:t>
            </a:r>
          </a:p>
          <a:p>
            <a:r>
              <a:t>Admininsterable</a:t>
            </a:r>
          </a:p>
        </p:txBody>
      </p:sp>
      <p:pic>
        <p:nvPicPr>
          <p:cNvPr id="437"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omposition"/>
          <p:cNvSpPr txBox="1">
            <a:spLocks noGrp="1"/>
          </p:cNvSpPr>
          <p:nvPr>
            <p:ph type="title"/>
          </p:nvPr>
        </p:nvSpPr>
        <p:spPr>
          <a:prstGeom prst="rect">
            <a:avLst/>
          </a:prstGeom>
        </p:spPr>
        <p:txBody>
          <a:bodyPr/>
          <a:lstStyle/>
          <a:p>
            <a:r>
              <a:rPr lang="en-US" dirty="0"/>
              <a:t>EDA </a:t>
            </a:r>
            <a:r>
              <a:rPr dirty="0"/>
              <a:t>Composition</a:t>
            </a:r>
          </a:p>
        </p:txBody>
      </p:sp>
      <p:pic>
        <p:nvPicPr>
          <p:cNvPr id="442"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Monolithic"/>
          <p:cNvSpPr txBox="1">
            <a:spLocks noGrp="1"/>
          </p:cNvSpPr>
          <p:nvPr>
            <p:ph type="title"/>
          </p:nvPr>
        </p:nvSpPr>
        <p:spPr>
          <a:prstGeom prst="rect">
            <a:avLst/>
          </a:prstGeom>
        </p:spPr>
        <p:txBody>
          <a:bodyPr/>
          <a:lstStyle/>
          <a:p>
            <a:r>
              <a:t>Monolithic</a:t>
            </a:r>
          </a:p>
        </p:txBody>
      </p:sp>
      <p:grpSp>
        <p:nvGrpSpPr>
          <p:cNvPr id="188" name="Group"/>
          <p:cNvGrpSpPr/>
          <p:nvPr/>
        </p:nvGrpSpPr>
        <p:grpSpPr>
          <a:xfrm>
            <a:off x="7333567" y="5674490"/>
            <a:ext cx="4230477" cy="1476261"/>
            <a:chOff x="0" y="0"/>
            <a:chExt cx="4230475" cy="1476259"/>
          </a:xfrm>
        </p:grpSpPr>
        <p:sp>
          <p:nvSpPr>
            <p:cNvPr id="18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87"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191" name="Group"/>
          <p:cNvGrpSpPr/>
          <p:nvPr/>
        </p:nvGrpSpPr>
        <p:grpSpPr>
          <a:xfrm>
            <a:off x="10704727" y="5728772"/>
            <a:ext cx="4230477" cy="1476261"/>
            <a:chOff x="0" y="0"/>
            <a:chExt cx="4230475" cy="1476259"/>
          </a:xfrm>
        </p:grpSpPr>
        <p:sp>
          <p:nvSpPr>
            <p:cNvPr id="18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90"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194" name="Group"/>
          <p:cNvGrpSpPr/>
          <p:nvPr/>
        </p:nvGrpSpPr>
        <p:grpSpPr>
          <a:xfrm>
            <a:off x="7961524" y="7017743"/>
            <a:ext cx="4230476" cy="1476261"/>
            <a:chOff x="0" y="0"/>
            <a:chExt cx="4230475" cy="1476259"/>
          </a:xfrm>
        </p:grpSpPr>
        <p:sp>
          <p:nvSpPr>
            <p:cNvPr id="19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93"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197" name="Group"/>
          <p:cNvGrpSpPr/>
          <p:nvPr/>
        </p:nvGrpSpPr>
        <p:grpSpPr>
          <a:xfrm>
            <a:off x="9502051" y="7888879"/>
            <a:ext cx="4230477" cy="1476261"/>
            <a:chOff x="0" y="0"/>
            <a:chExt cx="4230475" cy="1476259"/>
          </a:xfrm>
        </p:grpSpPr>
        <p:sp>
          <p:nvSpPr>
            <p:cNvPr id="19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96"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200" name="Group"/>
          <p:cNvGrpSpPr/>
          <p:nvPr/>
        </p:nvGrpSpPr>
        <p:grpSpPr>
          <a:xfrm>
            <a:off x="11617290" y="6858000"/>
            <a:ext cx="4230477" cy="1476260"/>
            <a:chOff x="0" y="0"/>
            <a:chExt cx="4230475" cy="1476259"/>
          </a:xfrm>
        </p:grpSpPr>
        <p:sp>
          <p:nvSpPr>
            <p:cNvPr id="19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99"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Warehouse</a:t>
              </a:r>
            </a:p>
          </p:txBody>
        </p:sp>
      </p:grpSp>
      <p:grpSp>
        <p:nvGrpSpPr>
          <p:cNvPr id="203" name="Group"/>
          <p:cNvGrpSpPr/>
          <p:nvPr/>
        </p:nvGrpSpPr>
        <p:grpSpPr>
          <a:xfrm>
            <a:off x="9252336" y="4803354"/>
            <a:ext cx="4230476" cy="1476261"/>
            <a:chOff x="0" y="0"/>
            <a:chExt cx="4230475" cy="1476259"/>
          </a:xfrm>
        </p:grpSpPr>
        <p:sp>
          <p:nvSpPr>
            <p:cNvPr id="20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02"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Orders</a:t>
              </a:r>
            </a:p>
          </p:txBody>
        </p:sp>
      </p:grpSp>
      <p:pic>
        <p:nvPicPr>
          <p:cNvPr id="204" name="image4.png" descr="image4.png"/>
          <p:cNvPicPr>
            <a:picLocks noChangeAspect="1"/>
          </p:cNvPicPr>
          <p:nvPr/>
        </p:nvPicPr>
        <p:blipFill>
          <a:blip r:embed="rId3"/>
          <a:stretch>
            <a:fillRect/>
          </a:stretch>
        </p:blipFill>
        <p:spPr>
          <a:xfrm>
            <a:off x="19986082" y="12517038"/>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188"/>
                                        </p:tgtEl>
                                        <p:attrNameLst>
                                          <p:attrName>style.visibility</p:attrName>
                                        </p:attrNameLst>
                                      </p:cBhvr>
                                      <p:to>
                                        <p:strVal val="visible"/>
                                      </p:to>
                                    </p:set>
                                    <p:animEffect transition="in" filter="fade">
                                      <p:cBhvr>
                                        <p:cTn id="12" dur="500"/>
                                        <p:tgtEl>
                                          <p:spTgt spid="188"/>
                                        </p:tgtEl>
                                      </p:cBhvr>
                                    </p:animEffect>
                                  </p:childTnLst>
                                </p:cTn>
                              </p:par>
                            </p:childTnLst>
                          </p:cTn>
                        </p:par>
                        <p:par>
                          <p:cTn id="13" fill="hold">
                            <p:stCondLst>
                              <p:cond delay="500"/>
                            </p:stCondLst>
                            <p:childTnLst>
                              <p:par>
                                <p:cTn id="14" presetID="10" presetClass="entr" fill="hold" grpId="3" nodeType="afterEffect">
                                  <p:stCondLst>
                                    <p:cond delay="1000"/>
                                  </p:stCondLst>
                                  <p:iterate>
                                    <p:tmAbs val="0"/>
                                  </p:iterate>
                                  <p:childTnLst>
                                    <p:set>
                                      <p:cBhvr>
                                        <p:cTn id="15" fill="hold"/>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2000"/>
                            </p:stCondLst>
                            <p:childTnLst>
                              <p:par>
                                <p:cTn id="18" presetID="10" presetClass="entr" fill="hold" grpId="4" nodeType="afterEffect">
                                  <p:stCondLst>
                                    <p:cond delay="1000"/>
                                  </p:stCondLst>
                                  <p:iterate>
                                    <p:tmAbs val="0"/>
                                  </p:iterate>
                                  <p:childTnLst>
                                    <p:set>
                                      <p:cBhvr>
                                        <p:cTn id="19" fill="hold"/>
                                        <p:tgtEl>
                                          <p:spTgt spid="194"/>
                                        </p:tgtEl>
                                        <p:attrNameLst>
                                          <p:attrName>style.visibility</p:attrName>
                                        </p:attrNameLst>
                                      </p:cBhvr>
                                      <p:to>
                                        <p:strVal val="visible"/>
                                      </p:to>
                                    </p:set>
                                    <p:animEffect transition="in" filter="fade">
                                      <p:cBhvr>
                                        <p:cTn id="20" dur="500"/>
                                        <p:tgtEl>
                                          <p:spTgt spid="194"/>
                                        </p:tgtEl>
                                      </p:cBhvr>
                                    </p:animEffect>
                                  </p:childTnLst>
                                </p:cTn>
                              </p:par>
                            </p:childTnLst>
                          </p:cTn>
                        </p:par>
                        <p:par>
                          <p:cTn id="21" fill="hold">
                            <p:stCondLst>
                              <p:cond delay="3500"/>
                            </p:stCondLst>
                            <p:childTnLst>
                              <p:par>
                                <p:cTn id="22" presetID="10" presetClass="entr" fill="hold" grpId="5" nodeType="afterEffect">
                                  <p:stCondLst>
                                    <p:cond delay="1000"/>
                                  </p:stCondLst>
                                  <p:iterate>
                                    <p:tmAbs val="0"/>
                                  </p:iterate>
                                  <p:childTnLst>
                                    <p:set>
                                      <p:cBhvr>
                                        <p:cTn id="23" fill="hold"/>
                                        <p:tgtEl>
                                          <p:spTgt spid="197"/>
                                        </p:tgtEl>
                                        <p:attrNameLst>
                                          <p:attrName>style.visibility</p:attrName>
                                        </p:attrNameLst>
                                      </p:cBhvr>
                                      <p:to>
                                        <p:strVal val="visible"/>
                                      </p:to>
                                    </p:set>
                                    <p:animEffect transition="in" filter="fade">
                                      <p:cBhvr>
                                        <p:cTn id="24" dur="500"/>
                                        <p:tgtEl>
                                          <p:spTgt spid="197"/>
                                        </p:tgtEl>
                                      </p:cBhvr>
                                    </p:animEffect>
                                  </p:childTnLst>
                                </p:cTn>
                              </p:par>
                            </p:childTnLst>
                          </p:cTn>
                        </p:par>
                        <p:par>
                          <p:cTn id="25" fill="hold">
                            <p:stCondLst>
                              <p:cond delay="5000"/>
                            </p:stCondLst>
                            <p:childTnLst>
                              <p:par>
                                <p:cTn id="26" presetID="10" presetClass="entr" fill="hold" grpId="6" nodeType="afterEffect">
                                  <p:stCondLst>
                                    <p:cond delay="1000"/>
                                  </p:stCondLst>
                                  <p:iterate>
                                    <p:tmAbs val="0"/>
                                  </p:iterate>
                                  <p:childTnLst>
                                    <p:set>
                                      <p:cBhvr>
                                        <p:cTn id="27" fill="hold"/>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2" animBg="1" advAuto="0"/>
      <p:bldP spid="191" grpId="3" animBg="1" advAuto="0"/>
      <p:bldP spid="194" grpId="4" animBg="1" advAuto="0"/>
      <p:bldP spid="197" grpId="5" animBg="1" advAuto="0"/>
      <p:bldP spid="200" grpId="6" animBg="1" advAuto="0"/>
      <p:bldP spid="203"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Easily Modeled as a finite state diagram"/>
          <p:cNvSpPr txBox="1">
            <a:spLocks noGrp="1"/>
          </p:cNvSpPr>
          <p:nvPr>
            <p:ph type="title"/>
          </p:nvPr>
        </p:nvSpPr>
        <p:spPr>
          <a:prstGeom prst="rect">
            <a:avLst/>
          </a:prstGeom>
        </p:spPr>
        <p:txBody>
          <a:bodyPr/>
          <a:lstStyle/>
          <a:p>
            <a:r>
              <a:t>Easily Modeled as a finite state diagram</a:t>
            </a:r>
          </a:p>
        </p:txBody>
      </p:sp>
      <p:pic>
        <p:nvPicPr>
          <p:cNvPr id="445" name="image8.png" descr="image8.png"/>
          <p:cNvPicPr>
            <a:picLocks noChangeAspect="1"/>
          </p:cNvPicPr>
          <p:nvPr/>
        </p:nvPicPr>
        <p:blipFill>
          <a:blip r:embed="rId3"/>
          <a:stretch>
            <a:fillRect/>
          </a:stretch>
        </p:blipFill>
        <p:spPr>
          <a:xfrm>
            <a:off x="4701449" y="3381376"/>
            <a:ext cx="12915901" cy="10096501"/>
          </a:xfrm>
          <a:prstGeom prst="rect">
            <a:avLst/>
          </a:prstGeom>
          <a:ln w="12700">
            <a:miter lim="400000"/>
          </a:ln>
        </p:spPr>
      </p:pic>
      <p:pic>
        <p:nvPicPr>
          <p:cNvPr id="446"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0_0.png" descr="0_0.png"/>
          <p:cNvPicPr>
            <a:picLocks noChangeAspect="1"/>
          </p:cNvPicPr>
          <p:nvPr/>
        </p:nvPicPr>
        <p:blipFill>
          <a:blip r:embed="rId2"/>
          <a:stretch>
            <a:fillRect/>
          </a:stretch>
        </p:blipFill>
        <p:spPr>
          <a:xfrm>
            <a:off x="622300" y="-203200"/>
            <a:ext cx="23139400" cy="141224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D5D51-8A7D-EF3F-1EFD-CD891F832650}"/>
              </a:ext>
            </a:extLst>
          </p:cNvPr>
          <p:cNvSpPr>
            <a:spLocks noGrp="1"/>
          </p:cNvSpPr>
          <p:nvPr>
            <p:ph type="title"/>
          </p:nvPr>
        </p:nvSpPr>
        <p:spPr/>
        <p:txBody>
          <a:bodyPr/>
          <a:lstStyle/>
          <a:p>
            <a:r>
              <a:rPr lang="en-US" dirty="0"/>
              <a:t>”Types” of Events</a:t>
            </a:r>
          </a:p>
        </p:txBody>
      </p:sp>
      <p:sp>
        <p:nvSpPr>
          <p:cNvPr id="3" name="Text Placeholder 2">
            <a:extLst>
              <a:ext uri="{FF2B5EF4-FFF2-40B4-BE49-F238E27FC236}">
                <a16:creationId xmlns:a16="http://schemas.microsoft.com/office/drawing/2014/main" id="{9AEAF290-2A96-1127-322D-0DBD1691F66B}"/>
              </a:ext>
            </a:extLst>
          </p:cNvPr>
          <p:cNvSpPr>
            <a:spLocks noGrp="1"/>
          </p:cNvSpPr>
          <p:nvPr>
            <p:ph type="body" idx="1"/>
          </p:nvPr>
        </p:nvSpPr>
        <p:spPr/>
        <p:txBody>
          <a:bodyPr/>
          <a:lstStyle/>
          <a:p>
            <a:r>
              <a:rPr lang="en-US" dirty="0"/>
              <a:t>Domain – communicate a domain state change</a:t>
            </a:r>
          </a:p>
          <a:p>
            <a:r>
              <a:rPr lang="en-US" dirty="0"/>
              <a:t>Integration – notify of changed across domains/networks</a:t>
            </a:r>
          </a:p>
          <a:p>
            <a:r>
              <a:rPr lang="en-US" dirty="0"/>
              <a:t>System - telemetry</a:t>
            </a:r>
          </a:p>
          <a:p>
            <a:r>
              <a:rPr lang="en-US" dirty="0"/>
              <a:t>Temporal – scheduled</a:t>
            </a:r>
          </a:p>
          <a:p>
            <a:r>
              <a:rPr lang="en-US" dirty="0"/>
              <a:t>Platform – infrastructure health and status</a:t>
            </a:r>
          </a:p>
          <a:p>
            <a:r>
              <a:rPr lang="en-US" dirty="0"/>
              <a:t>Policy – telemetry events focused on governance</a:t>
            </a:r>
          </a:p>
          <a:p>
            <a:r>
              <a:rPr lang="en-US" dirty="0"/>
              <a:t>User/Actions – analytics </a:t>
            </a:r>
          </a:p>
          <a:p>
            <a:r>
              <a:rPr lang="en-US" dirty="0"/>
              <a:t>Data – mutations to data (change data capture)</a:t>
            </a:r>
          </a:p>
        </p:txBody>
      </p:sp>
    </p:spTree>
    <p:extLst>
      <p:ext uri="{BB962C8B-B14F-4D97-AF65-F5344CB8AC3E}">
        <p14:creationId xmlns:p14="http://schemas.microsoft.com/office/powerpoint/2010/main" val="973978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D5D51-8A7D-EF3F-1EFD-CD891F832650}"/>
              </a:ext>
            </a:extLst>
          </p:cNvPr>
          <p:cNvSpPr>
            <a:spLocks noGrp="1"/>
          </p:cNvSpPr>
          <p:nvPr>
            <p:ph type="title"/>
          </p:nvPr>
        </p:nvSpPr>
        <p:spPr/>
        <p:txBody>
          <a:bodyPr/>
          <a:lstStyle/>
          <a:p>
            <a:r>
              <a:rPr lang="en-US" dirty="0"/>
              <a:t>”Types” of Events</a:t>
            </a:r>
          </a:p>
        </p:txBody>
      </p:sp>
      <p:sp>
        <p:nvSpPr>
          <p:cNvPr id="3" name="Text Placeholder 2">
            <a:extLst>
              <a:ext uri="{FF2B5EF4-FFF2-40B4-BE49-F238E27FC236}">
                <a16:creationId xmlns:a16="http://schemas.microsoft.com/office/drawing/2014/main" id="{9AEAF290-2A96-1127-322D-0DBD1691F66B}"/>
              </a:ext>
            </a:extLst>
          </p:cNvPr>
          <p:cNvSpPr>
            <a:spLocks noGrp="1"/>
          </p:cNvSpPr>
          <p:nvPr>
            <p:ph type="body" idx="1"/>
          </p:nvPr>
        </p:nvSpPr>
        <p:spPr/>
        <p:txBody>
          <a:bodyPr/>
          <a:lstStyle/>
          <a:p>
            <a:r>
              <a:rPr lang="en-US" b="1" dirty="0"/>
              <a:t>Domain</a:t>
            </a:r>
            <a:r>
              <a:rPr lang="en-US" dirty="0"/>
              <a:t> – communicate a domain state change</a:t>
            </a:r>
          </a:p>
          <a:p>
            <a:r>
              <a:rPr lang="en-US" b="1" dirty="0"/>
              <a:t>Integration</a:t>
            </a:r>
            <a:r>
              <a:rPr lang="en-US" dirty="0"/>
              <a:t> – notify of changed across domains/networks</a:t>
            </a:r>
          </a:p>
          <a:p>
            <a:r>
              <a:rPr lang="en-US" dirty="0"/>
              <a:t>System - telemetry</a:t>
            </a:r>
          </a:p>
          <a:p>
            <a:r>
              <a:rPr lang="en-US" dirty="0"/>
              <a:t>Temporal – scheduled</a:t>
            </a:r>
          </a:p>
          <a:p>
            <a:r>
              <a:rPr lang="en-US" dirty="0"/>
              <a:t>Platform – infrastructure health and status</a:t>
            </a:r>
          </a:p>
          <a:p>
            <a:r>
              <a:rPr lang="en-US" dirty="0"/>
              <a:t>Policy – telemetry events focused on governance</a:t>
            </a:r>
          </a:p>
          <a:p>
            <a:r>
              <a:rPr lang="en-US" dirty="0"/>
              <a:t>User/Actions – analytics </a:t>
            </a:r>
          </a:p>
          <a:p>
            <a:r>
              <a:rPr lang="en-US" b="1" dirty="0"/>
              <a:t>Data</a:t>
            </a:r>
            <a:r>
              <a:rPr lang="en-US" dirty="0"/>
              <a:t> – mutations to data (change data capture)</a:t>
            </a:r>
          </a:p>
        </p:txBody>
      </p:sp>
    </p:spTree>
    <p:extLst>
      <p:ext uri="{BB962C8B-B14F-4D97-AF65-F5344CB8AC3E}">
        <p14:creationId xmlns:p14="http://schemas.microsoft.com/office/powerpoint/2010/main" val="1903181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Important Early Decisions"/>
          <p:cNvSpPr txBox="1">
            <a:spLocks noGrp="1"/>
          </p:cNvSpPr>
          <p:nvPr>
            <p:ph type="title"/>
          </p:nvPr>
        </p:nvSpPr>
        <p:spPr>
          <a:prstGeom prst="rect">
            <a:avLst/>
          </a:prstGeom>
        </p:spPr>
        <p:txBody>
          <a:bodyPr/>
          <a:lstStyle/>
          <a:p>
            <a:r>
              <a:t>Important Early Decisions</a:t>
            </a:r>
          </a:p>
        </p:txBody>
      </p:sp>
      <p:sp>
        <p:nvSpPr>
          <p:cNvPr id="358" name="Embrace Asynchronous Interactions…"/>
          <p:cNvSpPr txBox="1">
            <a:spLocks noGrp="1"/>
          </p:cNvSpPr>
          <p:nvPr>
            <p:ph type="body" sz="half" idx="1"/>
          </p:nvPr>
        </p:nvSpPr>
        <p:spPr>
          <a:xfrm>
            <a:off x="1676400" y="3651250"/>
            <a:ext cx="15018808" cy="8702676"/>
          </a:xfrm>
          <a:prstGeom prst="rect">
            <a:avLst/>
          </a:prstGeom>
        </p:spPr>
        <p:txBody>
          <a:bodyPr/>
          <a:lstStyle/>
          <a:p>
            <a:r>
              <a:t>Embrace Asynchronous Interactions</a:t>
            </a:r>
          </a:p>
          <a:p>
            <a:r>
              <a:t>Communication Pattern</a:t>
            </a:r>
          </a:p>
          <a:p>
            <a:r>
              <a:t>Logging Infrastructure</a:t>
            </a:r>
          </a:p>
        </p:txBody>
      </p:sp>
      <p:pic>
        <p:nvPicPr>
          <p:cNvPr id="359"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extLst>
      <p:ext uri="{BB962C8B-B14F-4D97-AF65-F5344CB8AC3E}">
        <p14:creationId xmlns:p14="http://schemas.microsoft.com/office/powerpoint/2010/main" val="746944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0_0.png" descr="0_0.png"/>
          <p:cNvPicPr>
            <a:picLocks noChangeAspect="1"/>
          </p:cNvPicPr>
          <p:nvPr/>
        </p:nvPicPr>
        <p:blipFill>
          <a:blip r:embed="rId2"/>
          <a:stretch>
            <a:fillRect/>
          </a:stretch>
        </p:blipFill>
        <p:spPr>
          <a:xfrm>
            <a:off x="622300" y="-203200"/>
            <a:ext cx="23139400" cy="14122400"/>
          </a:xfrm>
          <a:prstGeom prst="rect">
            <a:avLst/>
          </a:prstGeom>
          <a:ln w="12700">
            <a:miter lim="400000"/>
          </a:ln>
        </p:spPr>
      </p:pic>
    </p:spTree>
    <p:extLst>
      <p:ext uri="{BB962C8B-B14F-4D97-AF65-F5344CB8AC3E}">
        <p14:creationId xmlns:p14="http://schemas.microsoft.com/office/powerpoint/2010/main" val="3697178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API Gateway"/>
          <p:cNvSpPr txBox="1">
            <a:spLocks noGrp="1"/>
          </p:cNvSpPr>
          <p:nvPr>
            <p:ph type="title"/>
          </p:nvPr>
        </p:nvSpPr>
        <p:spPr>
          <a:prstGeom prst="rect">
            <a:avLst/>
          </a:prstGeom>
        </p:spPr>
        <p:txBody>
          <a:bodyPr/>
          <a:lstStyle/>
          <a:p>
            <a:r>
              <a:t>API Gateway</a:t>
            </a:r>
          </a:p>
        </p:txBody>
      </p:sp>
      <p:sp>
        <p:nvSpPr>
          <p:cNvPr id="453" name="Double-click to edit"/>
          <p:cNvSpPr txBox="1">
            <a:spLocks noGrp="1"/>
          </p:cNvSpPr>
          <p:nvPr>
            <p:ph type="body" sz="quarter" idx="1"/>
          </p:nvPr>
        </p:nvSpPr>
        <p:spPr>
          <a:prstGeom prst="rect">
            <a:avLst/>
          </a:prstGeom>
        </p:spPr>
        <p:txBody>
          <a:bodyPr/>
          <a:lstStyle/>
          <a:p>
            <a:endParaRPr/>
          </a:p>
        </p:txBody>
      </p:sp>
      <p:pic>
        <p:nvPicPr>
          <p:cNvPr id="454"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Function as a Service"/>
          <p:cNvSpPr txBox="1">
            <a:spLocks noGrp="1"/>
          </p:cNvSpPr>
          <p:nvPr>
            <p:ph type="title"/>
          </p:nvPr>
        </p:nvSpPr>
        <p:spPr>
          <a:prstGeom prst="rect">
            <a:avLst/>
          </a:prstGeom>
        </p:spPr>
        <p:txBody>
          <a:bodyPr/>
          <a:lstStyle/>
          <a:p>
            <a:r>
              <a:t>Function as a Service</a:t>
            </a:r>
          </a:p>
        </p:txBody>
      </p:sp>
      <p:grpSp>
        <p:nvGrpSpPr>
          <p:cNvPr id="459" name="Group"/>
          <p:cNvGrpSpPr/>
          <p:nvPr/>
        </p:nvGrpSpPr>
        <p:grpSpPr>
          <a:xfrm>
            <a:off x="6085534" y="2883603"/>
            <a:ext cx="2048648" cy="1476261"/>
            <a:chOff x="0" y="0"/>
            <a:chExt cx="2048647" cy="1476259"/>
          </a:xfrm>
        </p:grpSpPr>
        <p:sp>
          <p:nvSpPr>
            <p:cNvPr id="45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58"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Client</a:t>
              </a:r>
            </a:p>
          </p:txBody>
        </p:sp>
      </p:grpSp>
      <p:grpSp>
        <p:nvGrpSpPr>
          <p:cNvPr id="462" name="Group"/>
          <p:cNvGrpSpPr/>
          <p:nvPr/>
        </p:nvGrpSpPr>
        <p:grpSpPr>
          <a:xfrm>
            <a:off x="10076761" y="7735609"/>
            <a:ext cx="4230477" cy="1476261"/>
            <a:chOff x="0" y="0"/>
            <a:chExt cx="4230475" cy="1476259"/>
          </a:xfrm>
        </p:grpSpPr>
        <p:sp>
          <p:nvSpPr>
            <p:cNvPr id="46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61" name="Function"/>
            <p:cNvSpPr txBox="1"/>
            <p:nvPr/>
          </p:nvSpPr>
          <p:spPr>
            <a:xfrm>
              <a:off x="72066" y="379990"/>
              <a:ext cx="4086345"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Function</a:t>
              </a:r>
            </a:p>
          </p:txBody>
        </p:sp>
      </p:grpSp>
      <p:grpSp>
        <p:nvGrpSpPr>
          <p:cNvPr id="465" name="Group"/>
          <p:cNvGrpSpPr/>
          <p:nvPr/>
        </p:nvGrpSpPr>
        <p:grpSpPr>
          <a:xfrm>
            <a:off x="15151865" y="7735609"/>
            <a:ext cx="4191001" cy="1476261"/>
            <a:chOff x="0" y="0"/>
            <a:chExt cx="4191000" cy="1476259"/>
          </a:xfrm>
        </p:grpSpPr>
        <p:sp>
          <p:nvSpPr>
            <p:cNvPr id="463" name="Rounded Rectangle"/>
            <p:cNvSpPr/>
            <p:nvPr/>
          </p:nvSpPr>
          <p:spPr>
            <a:xfrm>
              <a:off x="0" y="0"/>
              <a:ext cx="4191000"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64" name="Function"/>
            <p:cNvSpPr txBox="1"/>
            <p:nvPr/>
          </p:nvSpPr>
          <p:spPr>
            <a:xfrm>
              <a:off x="72065" y="379990"/>
              <a:ext cx="4086345"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Function</a:t>
              </a:r>
            </a:p>
          </p:txBody>
        </p:sp>
      </p:grpSp>
      <p:grpSp>
        <p:nvGrpSpPr>
          <p:cNvPr id="468" name="Group"/>
          <p:cNvGrpSpPr/>
          <p:nvPr/>
        </p:nvGrpSpPr>
        <p:grpSpPr>
          <a:xfrm>
            <a:off x="5001658" y="7738065"/>
            <a:ext cx="4216401" cy="1471349"/>
            <a:chOff x="0" y="0"/>
            <a:chExt cx="4216400" cy="1471348"/>
          </a:xfrm>
        </p:grpSpPr>
        <p:sp>
          <p:nvSpPr>
            <p:cNvPr id="466" name="Rounded Rectangle"/>
            <p:cNvSpPr/>
            <p:nvPr/>
          </p:nvSpPr>
          <p:spPr>
            <a:xfrm>
              <a:off x="0" y="0"/>
              <a:ext cx="4216400" cy="1471349"/>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67" name="Function"/>
            <p:cNvSpPr txBox="1"/>
            <p:nvPr/>
          </p:nvSpPr>
          <p:spPr>
            <a:xfrm>
              <a:off x="71826" y="378725"/>
              <a:ext cx="4072748" cy="71389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noAutofit/>
            </a:bodyPr>
            <a:lstStyle>
              <a:lvl1pPr algn="ctr">
                <a:defRPr>
                  <a:solidFill>
                    <a:srgbClr val="FFFFFF"/>
                  </a:solidFill>
                </a:defRPr>
              </a:lvl1pPr>
            </a:lstStyle>
            <a:p>
              <a:r>
                <a:t>Function</a:t>
              </a:r>
            </a:p>
          </p:txBody>
        </p:sp>
      </p:grpSp>
      <p:grpSp>
        <p:nvGrpSpPr>
          <p:cNvPr id="471" name="Group"/>
          <p:cNvGrpSpPr/>
          <p:nvPr/>
        </p:nvGrpSpPr>
        <p:grpSpPr>
          <a:xfrm>
            <a:off x="5001658" y="5200352"/>
            <a:ext cx="14380684" cy="716281"/>
            <a:chOff x="0" y="0"/>
            <a:chExt cx="14380683" cy="716280"/>
          </a:xfrm>
        </p:grpSpPr>
        <p:sp>
          <p:nvSpPr>
            <p:cNvPr id="469"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70" name="Api Gateway"/>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Api Gateway</a:t>
              </a:r>
            </a:p>
          </p:txBody>
        </p:sp>
      </p:grpSp>
      <p:pic>
        <p:nvPicPr>
          <p:cNvPr id="472"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
        <p:nvSpPr>
          <p:cNvPr id="473" name="Orchestration"/>
          <p:cNvSpPr txBox="1"/>
          <p:nvPr/>
        </p:nvSpPr>
        <p:spPr>
          <a:xfrm>
            <a:off x="10148827" y="11424728"/>
            <a:ext cx="4086345" cy="7162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lvl1pPr algn="ctr">
              <a:defRPr>
                <a:solidFill>
                  <a:srgbClr val="FFFFFF"/>
                </a:solidFill>
              </a:defRPr>
            </a:lvl1pPr>
          </a:lstStyle>
          <a:p>
            <a:r>
              <a:t>Orchestration</a:t>
            </a:r>
          </a:p>
        </p:txBody>
      </p:sp>
      <p:sp>
        <p:nvSpPr>
          <p:cNvPr id="474" name="Line"/>
          <p:cNvSpPr/>
          <p:nvPr/>
        </p:nvSpPr>
        <p:spPr>
          <a:xfrm>
            <a:off x="6865515" y="5879408"/>
            <a:ext cx="1" cy="1796710"/>
          </a:xfrm>
          <a:prstGeom prst="line">
            <a:avLst/>
          </a:prstGeom>
          <a:ln w="101600">
            <a:solidFill>
              <a:srgbClr val="000000"/>
            </a:solidFill>
            <a:miter/>
            <a:tailEnd type="triangle"/>
          </a:ln>
        </p:spPr>
        <p:txBody>
          <a:bodyPr tIns="91439" bIns="91439"/>
          <a:lstStyle/>
          <a:p>
            <a:endParaRPr/>
          </a:p>
        </p:txBody>
      </p:sp>
      <p:sp>
        <p:nvSpPr>
          <p:cNvPr id="475" name="Line"/>
          <p:cNvSpPr/>
          <p:nvPr/>
        </p:nvSpPr>
        <p:spPr>
          <a:xfrm flipV="1">
            <a:off x="7354201" y="5879408"/>
            <a:ext cx="1" cy="1722709"/>
          </a:xfrm>
          <a:prstGeom prst="line">
            <a:avLst/>
          </a:prstGeom>
          <a:ln w="101600">
            <a:solidFill>
              <a:srgbClr val="000000"/>
            </a:solidFill>
            <a:miter/>
            <a:tailEnd type="triangle"/>
          </a:ln>
        </p:spPr>
        <p:txBody>
          <a:bodyPr tIns="91439" bIns="91439"/>
          <a:lstStyle/>
          <a:p>
            <a:endParaRPr/>
          </a:p>
        </p:txBody>
      </p:sp>
      <p:sp>
        <p:nvSpPr>
          <p:cNvPr id="476" name="Line"/>
          <p:cNvSpPr/>
          <p:nvPr/>
        </p:nvSpPr>
        <p:spPr>
          <a:xfrm>
            <a:off x="11947656" y="5879408"/>
            <a:ext cx="1" cy="1796710"/>
          </a:xfrm>
          <a:prstGeom prst="line">
            <a:avLst/>
          </a:prstGeom>
          <a:ln w="101600">
            <a:solidFill>
              <a:srgbClr val="000000"/>
            </a:solidFill>
            <a:miter/>
            <a:tailEnd type="triangle"/>
          </a:ln>
        </p:spPr>
        <p:txBody>
          <a:bodyPr tIns="91439" bIns="91439"/>
          <a:lstStyle/>
          <a:p>
            <a:endParaRPr/>
          </a:p>
        </p:txBody>
      </p:sp>
      <p:sp>
        <p:nvSpPr>
          <p:cNvPr id="477" name="Line"/>
          <p:cNvSpPr/>
          <p:nvPr/>
        </p:nvSpPr>
        <p:spPr>
          <a:xfrm flipV="1">
            <a:off x="12436342" y="5879408"/>
            <a:ext cx="1" cy="1722709"/>
          </a:xfrm>
          <a:prstGeom prst="line">
            <a:avLst/>
          </a:prstGeom>
          <a:ln w="101600">
            <a:solidFill>
              <a:srgbClr val="000000"/>
            </a:solidFill>
            <a:miter/>
            <a:tailEnd type="triangle"/>
          </a:ln>
        </p:spPr>
        <p:txBody>
          <a:bodyPr tIns="91439" bIns="91439"/>
          <a:lstStyle/>
          <a:p>
            <a:endParaRPr/>
          </a:p>
        </p:txBody>
      </p:sp>
      <p:sp>
        <p:nvSpPr>
          <p:cNvPr id="478" name="Line"/>
          <p:cNvSpPr/>
          <p:nvPr/>
        </p:nvSpPr>
        <p:spPr>
          <a:xfrm>
            <a:off x="17003022" y="5959645"/>
            <a:ext cx="1" cy="1796710"/>
          </a:xfrm>
          <a:prstGeom prst="line">
            <a:avLst/>
          </a:prstGeom>
          <a:ln w="101600">
            <a:solidFill>
              <a:srgbClr val="000000"/>
            </a:solidFill>
            <a:miter/>
            <a:tailEnd type="triangle"/>
          </a:ln>
        </p:spPr>
        <p:txBody>
          <a:bodyPr tIns="91439" bIns="91439"/>
          <a:lstStyle/>
          <a:p>
            <a:endParaRPr/>
          </a:p>
        </p:txBody>
      </p:sp>
      <p:sp>
        <p:nvSpPr>
          <p:cNvPr id="479" name="Line"/>
          <p:cNvSpPr/>
          <p:nvPr/>
        </p:nvSpPr>
        <p:spPr>
          <a:xfrm flipV="1">
            <a:off x="17491709" y="5959645"/>
            <a:ext cx="1" cy="1722708"/>
          </a:xfrm>
          <a:prstGeom prst="line">
            <a:avLst/>
          </a:prstGeom>
          <a:ln w="101600">
            <a:solidFill>
              <a:srgbClr val="000000"/>
            </a:solidFill>
            <a:miter/>
            <a:tailEnd type="triangle"/>
          </a:ln>
        </p:spPr>
        <p:txBody>
          <a:bodyPr tIns="91439" bIns="91439"/>
          <a:lstStyle/>
          <a:p>
            <a:endParaRPr/>
          </a:p>
        </p:txBody>
      </p:sp>
      <p:sp>
        <p:nvSpPr>
          <p:cNvPr id="480" name="Line"/>
          <p:cNvSpPr/>
          <p:nvPr/>
        </p:nvSpPr>
        <p:spPr>
          <a:xfrm>
            <a:off x="6621171" y="4371495"/>
            <a:ext cx="1" cy="788301"/>
          </a:xfrm>
          <a:prstGeom prst="line">
            <a:avLst/>
          </a:prstGeom>
          <a:ln w="101600">
            <a:solidFill>
              <a:srgbClr val="000000"/>
            </a:solidFill>
            <a:miter/>
            <a:tailEnd type="triangle"/>
          </a:ln>
        </p:spPr>
        <p:txBody>
          <a:bodyPr tIns="91439" bIns="91439"/>
          <a:lstStyle/>
          <a:p>
            <a:endParaRPr/>
          </a:p>
        </p:txBody>
      </p:sp>
      <p:sp>
        <p:nvSpPr>
          <p:cNvPr id="481" name="Line"/>
          <p:cNvSpPr/>
          <p:nvPr/>
        </p:nvSpPr>
        <p:spPr>
          <a:xfrm flipV="1">
            <a:off x="7585156" y="4371495"/>
            <a:ext cx="1" cy="788301"/>
          </a:xfrm>
          <a:prstGeom prst="line">
            <a:avLst/>
          </a:prstGeom>
          <a:ln w="101600">
            <a:solidFill>
              <a:srgbClr val="000000"/>
            </a:solidFill>
            <a:miter/>
            <a:tailEnd type="triangle"/>
          </a:ln>
        </p:spPr>
        <p:txBody>
          <a:bodyPr tIns="91439" bIns="91439"/>
          <a:lstStyle/>
          <a:p>
            <a:endParaRPr/>
          </a:p>
        </p:txBody>
      </p:sp>
      <p:grpSp>
        <p:nvGrpSpPr>
          <p:cNvPr id="484" name="Group"/>
          <p:cNvGrpSpPr/>
          <p:nvPr/>
        </p:nvGrpSpPr>
        <p:grpSpPr>
          <a:xfrm>
            <a:off x="11167676" y="2883602"/>
            <a:ext cx="2048649" cy="1476261"/>
            <a:chOff x="0" y="0"/>
            <a:chExt cx="2048647" cy="1476259"/>
          </a:xfrm>
        </p:grpSpPr>
        <p:sp>
          <p:nvSpPr>
            <p:cNvPr id="482"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83"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Client</a:t>
              </a:r>
            </a:p>
          </p:txBody>
        </p:sp>
      </p:grpSp>
      <p:sp>
        <p:nvSpPr>
          <p:cNvPr id="485" name="Line"/>
          <p:cNvSpPr/>
          <p:nvPr/>
        </p:nvSpPr>
        <p:spPr>
          <a:xfrm>
            <a:off x="11703314" y="4371495"/>
            <a:ext cx="1" cy="788301"/>
          </a:xfrm>
          <a:prstGeom prst="line">
            <a:avLst/>
          </a:prstGeom>
          <a:ln w="101600">
            <a:solidFill>
              <a:srgbClr val="000000"/>
            </a:solidFill>
            <a:miter/>
            <a:tailEnd type="triangle"/>
          </a:ln>
        </p:spPr>
        <p:txBody>
          <a:bodyPr tIns="91439" bIns="91439"/>
          <a:lstStyle/>
          <a:p>
            <a:endParaRPr/>
          </a:p>
        </p:txBody>
      </p:sp>
      <p:sp>
        <p:nvSpPr>
          <p:cNvPr id="486" name="Line"/>
          <p:cNvSpPr/>
          <p:nvPr/>
        </p:nvSpPr>
        <p:spPr>
          <a:xfrm flipV="1">
            <a:off x="12667298" y="4371495"/>
            <a:ext cx="1" cy="788301"/>
          </a:xfrm>
          <a:prstGeom prst="line">
            <a:avLst/>
          </a:prstGeom>
          <a:ln w="101600">
            <a:solidFill>
              <a:srgbClr val="000000"/>
            </a:solidFill>
            <a:miter/>
            <a:tailEnd type="triangle"/>
          </a:ln>
        </p:spPr>
        <p:txBody>
          <a:bodyPr tIns="91439" bIns="91439"/>
          <a:lstStyle/>
          <a:p>
            <a:endParaRPr/>
          </a:p>
        </p:txBody>
      </p:sp>
      <p:grpSp>
        <p:nvGrpSpPr>
          <p:cNvPr id="489" name="Group"/>
          <p:cNvGrpSpPr/>
          <p:nvPr/>
        </p:nvGrpSpPr>
        <p:grpSpPr>
          <a:xfrm>
            <a:off x="16223042" y="2881147"/>
            <a:ext cx="2048648" cy="1476260"/>
            <a:chOff x="0" y="0"/>
            <a:chExt cx="2048647" cy="1476259"/>
          </a:xfrm>
        </p:grpSpPr>
        <p:sp>
          <p:nvSpPr>
            <p:cNvPr id="48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88"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Client</a:t>
              </a:r>
            </a:p>
          </p:txBody>
        </p:sp>
      </p:grpSp>
      <p:sp>
        <p:nvSpPr>
          <p:cNvPr id="490" name="Line"/>
          <p:cNvSpPr/>
          <p:nvPr/>
        </p:nvSpPr>
        <p:spPr>
          <a:xfrm>
            <a:off x="16758679" y="4369039"/>
            <a:ext cx="1" cy="788301"/>
          </a:xfrm>
          <a:prstGeom prst="line">
            <a:avLst/>
          </a:prstGeom>
          <a:ln w="101600">
            <a:solidFill>
              <a:srgbClr val="000000"/>
            </a:solidFill>
            <a:miter/>
            <a:tailEnd type="triangle"/>
          </a:ln>
        </p:spPr>
        <p:txBody>
          <a:bodyPr tIns="91439" bIns="91439"/>
          <a:lstStyle/>
          <a:p>
            <a:endParaRPr/>
          </a:p>
        </p:txBody>
      </p:sp>
      <p:sp>
        <p:nvSpPr>
          <p:cNvPr id="491" name="Line"/>
          <p:cNvSpPr/>
          <p:nvPr/>
        </p:nvSpPr>
        <p:spPr>
          <a:xfrm flipV="1">
            <a:off x="17722664" y="4369039"/>
            <a:ext cx="1" cy="788301"/>
          </a:xfrm>
          <a:prstGeom prst="line">
            <a:avLst/>
          </a:prstGeom>
          <a:ln w="101600">
            <a:solidFill>
              <a:srgbClr val="000000"/>
            </a:solidFill>
            <a:miter/>
            <a:tailEnd type="triangle"/>
          </a:ln>
        </p:spPr>
        <p:txBody>
          <a:bodyPr tIns="91439" bIns="91439"/>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200"/>
                                  </p:stCondLst>
                                  <p:iterate>
                                    <p:tmAbs val="0"/>
                                  </p:iterate>
                                  <p:childTnLst>
                                    <p:set>
                                      <p:cBhvr>
                                        <p:cTn id="9" fill="hold"/>
                                        <p:tgtEl>
                                          <p:spTgt spid="474"/>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3" nodeType="afterEffect">
                                  <p:stCondLst>
                                    <p:cond delay="200"/>
                                  </p:stCondLst>
                                  <p:iterate>
                                    <p:tmAbs val="0"/>
                                  </p:iterate>
                                  <p:childTnLst>
                                    <p:set>
                                      <p:cBhvr>
                                        <p:cTn id="12" fill="hold"/>
                                        <p:tgtEl>
                                          <p:spTgt spid="468"/>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grpId="4" nodeType="afterEffect">
                                  <p:stCondLst>
                                    <p:cond delay="200"/>
                                  </p:stCondLst>
                                  <p:iterate>
                                    <p:tmAbs val="0"/>
                                  </p:iterate>
                                  <p:childTnLst>
                                    <p:set>
                                      <p:cBhvr>
                                        <p:cTn id="15" fill="hold"/>
                                        <p:tgtEl>
                                          <p:spTgt spid="47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5" nodeType="afterEffect">
                                  <p:stCondLst>
                                    <p:cond delay="20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800"/>
                            </p:stCondLst>
                            <p:childTnLst>
                              <p:par>
                                <p:cTn id="20" presetID="1" presetClass="exit" presetSubtype="0" fill="hold" grpId="6" nodeType="afterEffect">
                                  <p:stCondLst>
                                    <p:cond delay="5000"/>
                                  </p:stCondLst>
                                  <p:iterate>
                                    <p:tmAbs val="0"/>
                                  </p:iterate>
                                  <p:childTnLst>
                                    <p:set>
                                      <p:cBhvr>
                                        <p:cTn id="21" fill="hold">
                                          <p:stCondLst>
                                            <p:cond delay="0"/>
                                          </p:stCondLst>
                                        </p:cTn>
                                        <p:tgtEl>
                                          <p:spTgt spid="480"/>
                                        </p:tgtEl>
                                        <p:attrNameLst>
                                          <p:attrName>style.visibility</p:attrName>
                                        </p:attrNameLst>
                                      </p:cBhvr>
                                      <p:to>
                                        <p:strVal val="hidden"/>
                                      </p:to>
                                    </p:set>
                                  </p:childTnLst>
                                </p:cTn>
                              </p:par>
                            </p:childTnLst>
                          </p:cTn>
                        </p:par>
                        <p:par>
                          <p:cTn id="22" fill="hold">
                            <p:stCondLst>
                              <p:cond delay="5800"/>
                            </p:stCondLst>
                            <p:childTnLst>
                              <p:par>
                                <p:cTn id="23" presetID="1" presetClass="exit" presetSubtype="0" fill="hold" grpId="7" nodeType="afterEffect">
                                  <p:stCondLst>
                                    <p:cond delay="0"/>
                                  </p:stCondLst>
                                  <p:iterate>
                                    <p:tmAbs val="0"/>
                                  </p:iterate>
                                  <p:childTnLst>
                                    <p:set>
                                      <p:cBhvr>
                                        <p:cTn id="24" fill="hold">
                                          <p:stCondLst>
                                            <p:cond delay="0"/>
                                          </p:stCondLst>
                                        </p:cTn>
                                        <p:tgtEl>
                                          <p:spTgt spid="481"/>
                                        </p:tgtEl>
                                        <p:attrNameLst>
                                          <p:attrName>style.visibility</p:attrName>
                                        </p:attrNameLst>
                                      </p:cBhvr>
                                      <p:to>
                                        <p:strVal val="hidden"/>
                                      </p:to>
                                    </p:set>
                                  </p:childTnLst>
                                </p:cTn>
                              </p:par>
                            </p:childTnLst>
                          </p:cTn>
                        </p:par>
                        <p:par>
                          <p:cTn id="25" fill="hold">
                            <p:stCondLst>
                              <p:cond delay="5800"/>
                            </p:stCondLst>
                            <p:childTnLst>
                              <p:par>
                                <p:cTn id="26" presetID="1" presetClass="exit" presetSubtype="0" fill="hold" grpId="8" nodeType="afterEffect">
                                  <p:stCondLst>
                                    <p:cond delay="0"/>
                                  </p:stCondLst>
                                  <p:iterate>
                                    <p:tmAbs val="0"/>
                                  </p:iterate>
                                  <p:childTnLst>
                                    <p:set>
                                      <p:cBhvr>
                                        <p:cTn id="27" fill="hold">
                                          <p:stCondLst>
                                            <p:cond delay="0"/>
                                          </p:stCondLst>
                                        </p:cTn>
                                        <p:tgtEl>
                                          <p:spTgt spid="475"/>
                                        </p:tgtEl>
                                        <p:attrNameLst>
                                          <p:attrName>style.visibility</p:attrName>
                                        </p:attrNameLst>
                                      </p:cBhvr>
                                      <p:to>
                                        <p:strVal val="hidden"/>
                                      </p:to>
                                    </p:set>
                                  </p:childTnLst>
                                </p:cTn>
                              </p:par>
                            </p:childTnLst>
                          </p:cTn>
                        </p:par>
                        <p:par>
                          <p:cTn id="28" fill="hold">
                            <p:stCondLst>
                              <p:cond delay="5800"/>
                            </p:stCondLst>
                            <p:childTnLst>
                              <p:par>
                                <p:cTn id="29" presetID="1" presetClass="exit" presetSubtype="0" fill="hold" grpId="9" nodeType="afterEffect">
                                  <p:stCondLst>
                                    <p:cond delay="0"/>
                                  </p:stCondLst>
                                  <p:iterate>
                                    <p:tmAbs val="0"/>
                                  </p:iterate>
                                  <p:childTnLst>
                                    <p:set>
                                      <p:cBhvr>
                                        <p:cTn id="30" fill="hold">
                                          <p:stCondLst>
                                            <p:cond delay="0"/>
                                          </p:stCondLst>
                                        </p:cTn>
                                        <p:tgtEl>
                                          <p:spTgt spid="474"/>
                                        </p:tgtEl>
                                        <p:attrNameLst>
                                          <p:attrName>style.visibility</p:attrName>
                                        </p:attrNameLst>
                                      </p:cBhvr>
                                      <p:to>
                                        <p:strVal val="hidden"/>
                                      </p:to>
                                    </p:set>
                                  </p:childTnLst>
                                </p:cTn>
                              </p:par>
                            </p:childTnLst>
                          </p:cTn>
                        </p:par>
                        <p:par>
                          <p:cTn id="31" fill="hold">
                            <p:stCondLst>
                              <p:cond delay="5800"/>
                            </p:stCondLst>
                            <p:childTnLst>
                              <p:par>
                                <p:cTn id="32" presetID="1" presetClass="exit" presetSubtype="0" fill="hold" grpId="10" nodeType="afterEffect">
                                  <p:stCondLst>
                                    <p:cond delay="0"/>
                                  </p:stCondLst>
                                  <p:iterate>
                                    <p:tmAbs val="0"/>
                                  </p:iterate>
                                  <p:childTnLst>
                                    <p:set>
                                      <p:cBhvr>
                                        <p:cTn id="33" fill="hold">
                                          <p:stCondLst>
                                            <p:cond delay="0"/>
                                          </p:stCondLst>
                                        </p:cTn>
                                        <p:tgtEl>
                                          <p:spTgt spid="46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1" nodeType="clickEffect">
                                  <p:stCondLst>
                                    <p:cond delay="0"/>
                                  </p:stCondLst>
                                  <p:iterate>
                                    <p:tmAbs val="0"/>
                                  </p:iterate>
                                  <p:childTnLst>
                                    <p:set>
                                      <p:cBhvr>
                                        <p:cTn id="37" fill="hold"/>
                                        <p:tgtEl>
                                          <p:spTgt spid="485"/>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12" nodeType="afterEffect">
                                  <p:stCondLst>
                                    <p:cond delay="200"/>
                                  </p:stCondLst>
                                  <p:iterate>
                                    <p:tmAbs val="0"/>
                                  </p:iterate>
                                  <p:childTnLst>
                                    <p:set>
                                      <p:cBhvr>
                                        <p:cTn id="40" fill="hold"/>
                                        <p:tgtEl>
                                          <p:spTgt spid="476"/>
                                        </p:tgtEl>
                                        <p:attrNameLst>
                                          <p:attrName>style.visibility</p:attrName>
                                        </p:attrNameLst>
                                      </p:cBhvr>
                                      <p:to>
                                        <p:strVal val="visible"/>
                                      </p:to>
                                    </p:set>
                                  </p:childTnLst>
                                </p:cTn>
                              </p:par>
                            </p:childTnLst>
                          </p:cTn>
                        </p:par>
                        <p:par>
                          <p:cTn id="41" fill="hold">
                            <p:stCondLst>
                              <p:cond delay="200"/>
                            </p:stCondLst>
                            <p:childTnLst>
                              <p:par>
                                <p:cTn id="42" presetID="1" presetClass="entr" presetSubtype="0" fill="hold" grpId="13" nodeType="afterEffect">
                                  <p:stCondLst>
                                    <p:cond delay="200"/>
                                  </p:stCondLst>
                                  <p:iterate>
                                    <p:tmAbs val="0"/>
                                  </p:iterate>
                                  <p:childTnLst>
                                    <p:set>
                                      <p:cBhvr>
                                        <p:cTn id="43" fill="hold"/>
                                        <p:tgtEl>
                                          <p:spTgt spid="462"/>
                                        </p:tgtEl>
                                        <p:attrNameLst>
                                          <p:attrName>style.visibility</p:attrName>
                                        </p:attrNameLst>
                                      </p:cBhvr>
                                      <p:to>
                                        <p:strVal val="visible"/>
                                      </p:to>
                                    </p:set>
                                  </p:childTnLst>
                                </p:cTn>
                              </p:par>
                            </p:childTnLst>
                          </p:cTn>
                        </p:par>
                        <p:par>
                          <p:cTn id="44" fill="hold">
                            <p:stCondLst>
                              <p:cond delay="400"/>
                            </p:stCondLst>
                            <p:childTnLst>
                              <p:par>
                                <p:cTn id="45" presetID="1" presetClass="entr" presetSubtype="0" fill="hold" grpId="14" nodeType="afterEffect">
                                  <p:stCondLst>
                                    <p:cond delay="200"/>
                                  </p:stCondLst>
                                  <p:iterate>
                                    <p:tmAbs val="0"/>
                                  </p:iterate>
                                  <p:childTnLst>
                                    <p:set>
                                      <p:cBhvr>
                                        <p:cTn id="46" fill="hold"/>
                                        <p:tgtEl>
                                          <p:spTgt spid="477"/>
                                        </p:tgtEl>
                                        <p:attrNameLst>
                                          <p:attrName>style.visibility</p:attrName>
                                        </p:attrNameLst>
                                      </p:cBhvr>
                                      <p:to>
                                        <p:strVal val="visible"/>
                                      </p:to>
                                    </p:set>
                                  </p:childTnLst>
                                </p:cTn>
                              </p:par>
                            </p:childTnLst>
                          </p:cTn>
                        </p:par>
                        <p:par>
                          <p:cTn id="47" fill="hold">
                            <p:stCondLst>
                              <p:cond delay="600"/>
                            </p:stCondLst>
                            <p:childTnLst>
                              <p:par>
                                <p:cTn id="48" presetID="1" presetClass="entr" presetSubtype="0" fill="hold" grpId="15" nodeType="afterEffect">
                                  <p:stCondLst>
                                    <p:cond delay="200"/>
                                  </p:stCondLst>
                                  <p:iterate>
                                    <p:tmAbs val="0"/>
                                  </p:iterate>
                                  <p:childTnLst>
                                    <p:set>
                                      <p:cBhvr>
                                        <p:cTn id="49" fill="hold"/>
                                        <p:tgtEl>
                                          <p:spTgt spid="486"/>
                                        </p:tgtEl>
                                        <p:attrNameLst>
                                          <p:attrName>style.visibility</p:attrName>
                                        </p:attrNameLst>
                                      </p:cBhvr>
                                      <p:to>
                                        <p:strVal val="visible"/>
                                      </p:to>
                                    </p:set>
                                  </p:childTnLst>
                                </p:cTn>
                              </p:par>
                            </p:childTnLst>
                          </p:cTn>
                        </p:par>
                        <p:par>
                          <p:cTn id="50" fill="hold">
                            <p:stCondLst>
                              <p:cond delay="800"/>
                            </p:stCondLst>
                            <p:childTnLst>
                              <p:par>
                                <p:cTn id="51" presetID="1" presetClass="exit" presetSubtype="0" fill="hold" grpId="16" nodeType="afterEffect">
                                  <p:stCondLst>
                                    <p:cond delay="5000"/>
                                  </p:stCondLst>
                                  <p:iterate>
                                    <p:tmAbs val="0"/>
                                  </p:iterate>
                                  <p:childTnLst>
                                    <p:set>
                                      <p:cBhvr>
                                        <p:cTn id="52" fill="hold">
                                          <p:stCondLst>
                                            <p:cond delay="0"/>
                                          </p:stCondLst>
                                        </p:cTn>
                                        <p:tgtEl>
                                          <p:spTgt spid="485"/>
                                        </p:tgtEl>
                                        <p:attrNameLst>
                                          <p:attrName>style.visibility</p:attrName>
                                        </p:attrNameLst>
                                      </p:cBhvr>
                                      <p:to>
                                        <p:strVal val="hidden"/>
                                      </p:to>
                                    </p:set>
                                  </p:childTnLst>
                                </p:cTn>
                              </p:par>
                            </p:childTnLst>
                          </p:cTn>
                        </p:par>
                        <p:par>
                          <p:cTn id="53" fill="hold">
                            <p:stCondLst>
                              <p:cond delay="5800"/>
                            </p:stCondLst>
                            <p:childTnLst>
                              <p:par>
                                <p:cTn id="54" presetID="1" presetClass="exit" presetSubtype="0" fill="hold" grpId="17" nodeType="afterEffect">
                                  <p:stCondLst>
                                    <p:cond delay="0"/>
                                  </p:stCondLst>
                                  <p:iterate>
                                    <p:tmAbs val="0"/>
                                  </p:iterate>
                                  <p:childTnLst>
                                    <p:set>
                                      <p:cBhvr>
                                        <p:cTn id="55" fill="hold">
                                          <p:stCondLst>
                                            <p:cond delay="0"/>
                                          </p:stCondLst>
                                        </p:cTn>
                                        <p:tgtEl>
                                          <p:spTgt spid="486"/>
                                        </p:tgtEl>
                                        <p:attrNameLst>
                                          <p:attrName>style.visibility</p:attrName>
                                        </p:attrNameLst>
                                      </p:cBhvr>
                                      <p:to>
                                        <p:strVal val="hidden"/>
                                      </p:to>
                                    </p:set>
                                  </p:childTnLst>
                                </p:cTn>
                              </p:par>
                            </p:childTnLst>
                          </p:cTn>
                        </p:par>
                        <p:par>
                          <p:cTn id="56" fill="hold">
                            <p:stCondLst>
                              <p:cond delay="5800"/>
                            </p:stCondLst>
                            <p:childTnLst>
                              <p:par>
                                <p:cTn id="57" presetID="1" presetClass="exit" presetSubtype="0" fill="hold" grpId="18" nodeType="afterEffect">
                                  <p:stCondLst>
                                    <p:cond delay="0"/>
                                  </p:stCondLst>
                                  <p:iterate>
                                    <p:tmAbs val="0"/>
                                  </p:iterate>
                                  <p:childTnLst>
                                    <p:set>
                                      <p:cBhvr>
                                        <p:cTn id="58" fill="hold">
                                          <p:stCondLst>
                                            <p:cond delay="0"/>
                                          </p:stCondLst>
                                        </p:cTn>
                                        <p:tgtEl>
                                          <p:spTgt spid="477"/>
                                        </p:tgtEl>
                                        <p:attrNameLst>
                                          <p:attrName>style.visibility</p:attrName>
                                        </p:attrNameLst>
                                      </p:cBhvr>
                                      <p:to>
                                        <p:strVal val="hidden"/>
                                      </p:to>
                                    </p:set>
                                  </p:childTnLst>
                                </p:cTn>
                              </p:par>
                            </p:childTnLst>
                          </p:cTn>
                        </p:par>
                        <p:par>
                          <p:cTn id="59" fill="hold">
                            <p:stCondLst>
                              <p:cond delay="5800"/>
                            </p:stCondLst>
                            <p:childTnLst>
                              <p:par>
                                <p:cTn id="60" presetID="1" presetClass="exit" presetSubtype="0" fill="hold" grpId="19" nodeType="afterEffect">
                                  <p:stCondLst>
                                    <p:cond delay="0"/>
                                  </p:stCondLst>
                                  <p:iterate>
                                    <p:tmAbs val="0"/>
                                  </p:iterate>
                                  <p:childTnLst>
                                    <p:set>
                                      <p:cBhvr>
                                        <p:cTn id="61" fill="hold">
                                          <p:stCondLst>
                                            <p:cond delay="0"/>
                                          </p:stCondLst>
                                        </p:cTn>
                                        <p:tgtEl>
                                          <p:spTgt spid="476"/>
                                        </p:tgtEl>
                                        <p:attrNameLst>
                                          <p:attrName>style.visibility</p:attrName>
                                        </p:attrNameLst>
                                      </p:cBhvr>
                                      <p:to>
                                        <p:strVal val="hidden"/>
                                      </p:to>
                                    </p:set>
                                  </p:childTnLst>
                                </p:cTn>
                              </p:par>
                            </p:childTnLst>
                          </p:cTn>
                        </p:par>
                        <p:par>
                          <p:cTn id="62" fill="hold">
                            <p:stCondLst>
                              <p:cond delay="5800"/>
                            </p:stCondLst>
                            <p:childTnLst>
                              <p:par>
                                <p:cTn id="63" presetID="1" presetClass="exit" presetSubtype="0" fill="hold" grpId="20" nodeType="afterEffect">
                                  <p:stCondLst>
                                    <p:cond delay="0"/>
                                  </p:stCondLst>
                                  <p:iterate>
                                    <p:tmAbs val="0"/>
                                  </p:iterate>
                                  <p:childTnLst>
                                    <p:set>
                                      <p:cBhvr>
                                        <p:cTn id="64" fill="hold">
                                          <p:stCondLst>
                                            <p:cond delay="0"/>
                                          </p:stCondLst>
                                        </p:cTn>
                                        <p:tgtEl>
                                          <p:spTgt spid="46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21" nodeType="clickEffect">
                                  <p:stCondLst>
                                    <p:cond delay="0"/>
                                  </p:stCondLst>
                                  <p:iterate>
                                    <p:tmAbs val="0"/>
                                  </p:iterate>
                                  <p:childTnLst>
                                    <p:set>
                                      <p:cBhvr>
                                        <p:cTn id="68" fill="hold"/>
                                        <p:tgtEl>
                                          <p:spTgt spid="49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22" nodeType="afterEffect">
                                  <p:stCondLst>
                                    <p:cond delay="200"/>
                                  </p:stCondLst>
                                  <p:iterate>
                                    <p:tmAbs val="0"/>
                                  </p:iterate>
                                  <p:childTnLst>
                                    <p:set>
                                      <p:cBhvr>
                                        <p:cTn id="71" fill="hold"/>
                                        <p:tgtEl>
                                          <p:spTgt spid="478"/>
                                        </p:tgtEl>
                                        <p:attrNameLst>
                                          <p:attrName>style.visibility</p:attrName>
                                        </p:attrNameLst>
                                      </p:cBhvr>
                                      <p:to>
                                        <p:strVal val="visible"/>
                                      </p:to>
                                    </p:set>
                                  </p:childTnLst>
                                </p:cTn>
                              </p:par>
                            </p:childTnLst>
                          </p:cTn>
                        </p:par>
                        <p:par>
                          <p:cTn id="72" fill="hold">
                            <p:stCondLst>
                              <p:cond delay="200"/>
                            </p:stCondLst>
                            <p:childTnLst>
                              <p:par>
                                <p:cTn id="73" presetID="1" presetClass="entr" presetSubtype="0" fill="hold" grpId="23" nodeType="afterEffect">
                                  <p:stCondLst>
                                    <p:cond delay="200"/>
                                  </p:stCondLst>
                                  <p:iterate>
                                    <p:tmAbs val="0"/>
                                  </p:iterate>
                                  <p:childTnLst>
                                    <p:set>
                                      <p:cBhvr>
                                        <p:cTn id="74" fill="hold"/>
                                        <p:tgtEl>
                                          <p:spTgt spid="465"/>
                                        </p:tgtEl>
                                        <p:attrNameLst>
                                          <p:attrName>style.visibility</p:attrName>
                                        </p:attrNameLst>
                                      </p:cBhvr>
                                      <p:to>
                                        <p:strVal val="visible"/>
                                      </p:to>
                                    </p:set>
                                  </p:childTnLst>
                                </p:cTn>
                              </p:par>
                            </p:childTnLst>
                          </p:cTn>
                        </p:par>
                        <p:par>
                          <p:cTn id="75" fill="hold">
                            <p:stCondLst>
                              <p:cond delay="400"/>
                            </p:stCondLst>
                            <p:childTnLst>
                              <p:par>
                                <p:cTn id="76" presetID="1" presetClass="entr" presetSubtype="0" fill="hold" grpId="24" nodeType="afterEffect">
                                  <p:stCondLst>
                                    <p:cond delay="200"/>
                                  </p:stCondLst>
                                  <p:iterate>
                                    <p:tmAbs val="0"/>
                                  </p:iterate>
                                  <p:childTnLst>
                                    <p:set>
                                      <p:cBhvr>
                                        <p:cTn id="77" fill="hold"/>
                                        <p:tgtEl>
                                          <p:spTgt spid="479"/>
                                        </p:tgtEl>
                                        <p:attrNameLst>
                                          <p:attrName>style.visibility</p:attrName>
                                        </p:attrNameLst>
                                      </p:cBhvr>
                                      <p:to>
                                        <p:strVal val="visible"/>
                                      </p:to>
                                    </p:set>
                                  </p:childTnLst>
                                </p:cTn>
                              </p:par>
                            </p:childTnLst>
                          </p:cTn>
                        </p:par>
                        <p:par>
                          <p:cTn id="78" fill="hold">
                            <p:stCondLst>
                              <p:cond delay="600"/>
                            </p:stCondLst>
                            <p:childTnLst>
                              <p:par>
                                <p:cTn id="79" presetID="1" presetClass="entr" presetSubtype="0" fill="hold" grpId="25" nodeType="afterEffect">
                                  <p:stCondLst>
                                    <p:cond delay="200"/>
                                  </p:stCondLst>
                                  <p:iterate>
                                    <p:tmAbs val="0"/>
                                  </p:iterate>
                                  <p:childTnLst>
                                    <p:set>
                                      <p:cBhvr>
                                        <p:cTn id="80" fill="hold"/>
                                        <p:tgtEl>
                                          <p:spTgt spid="491"/>
                                        </p:tgtEl>
                                        <p:attrNameLst>
                                          <p:attrName>style.visibility</p:attrName>
                                        </p:attrNameLst>
                                      </p:cBhvr>
                                      <p:to>
                                        <p:strVal val="visible"/>
                                      </p:to>
                                    </p:set>
                                  </p:childTnLst>
                                </p:cTn>
                              </p:par>
                            </p:childTnLst>
                          </p:cTn>
                        </p:par>
                        <p:par>
                          <p:cTn id="81" fill="hold">
                            <p:stCondLst>
                              <p:cond delay="800"/>
                            </p:stCondLst>
                            <p:childTnLst>
                              <p:par>
                                <p:cTn id="82" presetID="1" presetClass="exit" presetSubtype="0" fill="hold" grpId="26" nodeType="afterEffect">
                                  <p:stCondLst>
                                    <p:cond delay="5000"/>
                                  </p:stCondLst>
                                  <p:iterate>
                                    <p:tmAbs val="0"/>
                                  </p:iterate>
                                  <p:childTnLst>
                                    <p:set>
                                      <p:cBhvr>
                                        <p:cTn id="83" fill="hold">
                                          <p:stCondLst>
                                            <p:cond delay="0"/>
                                          </p:stCondLst>
                                        </p:cTn>
                                        <p:tgtEl>
                                          <p:spTgt spid="490"/>
                                        </p:tgtEl>
                                        <p:attrNameLst>
                                          <p:attrName>style.visibility</p:attrName>
                                        </p:attrNameLst>
                                      </p:cBhvr>
                                      <p:to>
                                        <p:strVal val="hidden"/>
                                      </p:to>
                                    </p:set>
                                  </p:childTnLst>
                                </p:cTn>
                              </p:par>
                            </p:childTnLst>
                          </p:cTn>
                        </p:par>
                        <p:par>
                          <p:cTn id="84" fill="hold">
                            <p:stCondLst>
                              <p:cond delay="5800"/>
                            </p:stCondLst>
                            <p:childTnLst>
                              <p:par>
                                <p:cTn id="85" presetID="1" presetClass="exit" presetSubtype="0" fill="hold" grpId="27" nodeType="afterEffect">
                                  <p:stCondLst>
                                    <p:cond delay="0"/>
                                  </p:stCondLst>
                                  <p:iterate>
                                    <p:tmAbs val="0"/>
                                  </p:iterate>
                                  <p:childTnLst>
                                    <p:set>
                                      <p:cBhvr>
                                        <p:cTn id="86" fill="hold">
                                          <p:stCondLst>
                                            <p:cond delay="0"/>
                                          </p:stCondLst>
                                        </p:cTn>
                                        <p:tgtEl>
                                          <p:spTgt spid="491"/>
                                        </p:tgtEl>
                                        <p:attrNameLst>
                                          <p:attrName>style.visibility</p:attrName>
                                        </p:attrNameLst>
                                      </p:cBhvr>
                                      <p:to>
                                        <p:strVal val="hidden"/>
                                      </p:to>
                                    </p:set>
                                  </p:childTnLst>
                                </p:cTn>
                              </p:par>
                            </p:childTnLst>
                          </p:cTn>
                        </p:par>
                        <p:par>
                          <p:cTn id="87" fill="hold">
                            <p:stCondLst>
                              <p:cond delay="5800"/>
                            </p:stCondLst>
                            <p:childTnLst>
                              <p:par>
                                <p:cTn id="88" presetID="1" presetClass="exit" presetSubtype="0" fill="hold" grpId="28" nodeType="afterEffect">
                                  <p:stCondLst>
                                    <p:cond delay="0"/>
                                  </p:stCondLst>
                                  <p:iterate>
                                    <p:tmAbs val="0"/>
                                  </p:iterate>
                                  <p:childTnLst>
                                    <p:set>
                                      <p:cBhvr>
                                        <p:cTn id="89" fill="hold">
                                          <p:stCondLst>
                                            <p:cond delay="0"/>
                                          </p:stCondLst>
                                        </p:cTn>
                                        <p:tgtEl>
                                          <p:spTgt spid="479"/>
                                        </p:tgtEl>
                                        <p:attrNameLst>
                                          <p:attrName>style.visibility</p:attrName>
                                        </p:attrNameLst>
                                      </p:cBhvr>
                                      <p:to>
                                        <p:strVal val="hidden"/>
                                      </p:to>
                                    </p:set>
                                  </p:childTnLst>
                                </p:cTn>
                              </p:par>
                            </p:childTnLst>
                          </p:cTn>
                        </p:par>
                        <p:par>
                          <p:cTn id="90" fill="hold">
                            <p:stCondLst>
                              <p:cond delay="5800"/>
                            </p:stCondLst>
                            <p:childTnLst>
                              <p:par>
                                <p:cTn id="91" presetID="1" presetClass="exit" presetSubtype="0" fill="hold" grpId="29" nodeType="afterEffect">
                                  <p:stCondLst>
                                    <p:cond delay="0"/>
                                  </p:stCondLst>
                                  <p:iterate>
                                    <p:tmAbs val="0"/>
                                  </p:iterate>
                                  <p:childTnLst>
                                    <p:set>
                                      <p:cBhvr>
                                        <p:cTn id="92" fill="hold">
                                          <p:stCondLst>
                                            <p:cond delay="0"/>
                                          </p:stCondLst>
                                        </p:cTn>
                                        <p:tgtEl>
                                          <p:spTgt spid="478"/>
                                        </p:tgtEl>
                                        <p:attrNameLst>
                                          <p:attrName>style.visibility</p:attrName>
                                        </p:attrNameLst>
                                      </p:cBhvr>
                                      <p:to>
                                        <p:strVal val="hidden"/>
                                      </p:to>
                                    </p:set>
                                  </p:childTnLst>
                                </p:cTn>
                              </p:par>
                            </p:childTnLst>
                          </p:cTn>
                        </p:par>
                        <p:par>
                          <p:cTn id="93" fill="hold">
                            <p:stCondLst>
                              <p:cond delay="5800"/>
                            </p:stCondLst>
                            <p:childTnLst>
                              <p:par>
                                <p:cTn id="94" presetID="1" presetClass="exit" presetSubtype="0" fill="hold" grpId="30" nodeType="afterEffect">
                                  <p:stCondLst>
                                    <p:cond delay="0"/>
                                  </p:stCondLst>
                                  <p:iterate>
                                    <p:tmAbs val="0"/>
                                  </p:iterate>
                                  <p:childTnLst>
                                    <p:set>
                                      <p:cBhvr>
                                        <p:cTn id="95" fill="hold">
                                          <p:stCondLst>
                                            <p:cond delay="0"/>
                                          </p:stCondLst>
                                        </p:cTn>
                                        <p:tgtEl>
                                          <p:spTgt spid="4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13" animBg="1" advAuto="0"/>
      <p:bldP spid="462" grpId="20" animBg="1" advAuto="0"/>
      <p:bldP spid="465" grpId="23" animBg="1" advAuto="0"/>
      <p:bldP spid="465" grpId="30" animBg="1" advAuto="0"/>
      <p:bldP spid="468" grpId="3" animBg="1" advAuto="0"/>
      <p:bldP spid="468" grpId="10" animBg="1" advAuto="0"/>
      <p:bldP spid="474" grpId="2" animBg="1" advAuto="0"/>
      <p:bldP spid="474" grpId="9" animBg="1" advAuto="0"/>
      <p:bldP spid="475" grpId="4" animBg="1" advAuto="0"/>
      <p:bldP spid="475" grpId="8" animBg="1" advAuto="0"/>
      <p:bldP spid="476" grpId="12" animBg="1" advAuto="0"/>
      <p:bldP spid="476" grpId="19" animBg="1" advAuto="0"/>
      <p:bldP spid="477" grpId="14" animBg="1" advAuto="0"/>
      <p:bldP spid="477" grpId="18" animBg="1" advAuto="0"/>
      <p:bldP spid="478" grpId="22" animBg="1" advAuto="0"/>
      <p:bldP spid="478" grpId="29" animBg="1" advAuto="0"/>
      <p:bldP spid="479" grpId="24" animBg="1" advAuto="0"/>
      <p:bldP spid="479" grpId="28" animBg="1" advAuto="0"/>
      <p:bldP spid="480" grpId="1" animBg="1" advAuto="0"/>
      <p:bldP spid="480" grpId="6" animBg="1" advAuto="0"/>
      <p:bldP spid="481" grpId="5" animBg="1" advAuto="0"/>
      <p:bldP spid="481" grpId="7" animBg="1" advAuto="0"/>
      <p:bldP spid="485" grpId="11" animBg="1" advAuto="0"/>
      <p:bldP spid="485" grpId="16" animBg="1" advAuto="0"/>
      <p:bldP spid="486" grpId="15" animBg="1" advAuto="0"/>
      <p:bldP spid="486" grpId="17" animBg="1" advAuto="0"/>
      <p:bldP spid="490" grpId="21" animBg="1" advAuto="0"/>
      <p:bldP spid="490" grpId="26" animBg="1" advAuto="0"/>
      <p:bldP spid="491" grpId="25" animBg="1" advAuto="0"/>
      <p:bldP spid="491" grpId="27"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Function as a Service"/>
          <p:cNvSpPr txBox="1">
            <a:spLocks noGrp="1"/>
          </p:cNvSpPr>
          <p:nvPr>
            <p:ph type="title"/>
          </p:nvPr>
        </p:nvSpPr>
        <p:spPr>
          <a:prstGeom prst="rect">
            <a:avLst/>
          </a:prstGeom>
        </p:spPr>
        <p:txBody>
          <a:bodyPr/>
          <a:lstStyle/>
          <a:p>
            <a:r>
              <a:t>Function as a Service</a:t>
            </a:r>
          </a:p>
        </p:txBody>
      </p:sp>
      <p:grpSp>
        <p:nvGrpSpPr>
          <p:cNvPr id="496" name="Group"/>
          <p:cNvGrpSpPr/>
          <p:nvPr/>
        </p:nvGrpSpPr>
        <p:grpSpPr>
          <a:xfrm>
            <a:off x="10923333" y="2883603"/>
            <a:ext cx="2048648" cy="1476261"/>
            <a:chOff x="0" y="0"/>
            <a:chExt cx="2048647" cy="1476259"/>
          </a:xfrm>
        </p:grpSpPr>
        <p:sp>
          <p:nvSpPr>
            <p:cNvPr id="494"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95"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Client</a:t>
              </a:r>
            </a:p>
          </p:txBody>
        </p:sp>
      </p:grpSp>
      <p:sp>
        <p:nvSpPr>
          <p:cNvPr id="497" name="Rounded Rectangle"/>
          <p:cNvSpPr/>
          <p:nvPr/>
        </p:nvSpPr>
        <p:spPr>
          <a:xfrm>
            <a:off x="10076761" y="7735609"/>
            <a:ext cx="4230477"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498" name="Function"/>
          <p:cNvSpPr txBox="1"/>
          <p:nvPr/>
        </p:nvSpPr>
        <p:spPr>
          <a:xfrm>
            <a:off x="10148827" y="8115600"/>
            <a:ext cx="4086345" cy="7162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lvl1pPr algn="ctr">
              <a:defRPr>
                <a:solidFill>
                  <a:srgbClr val="FFFFFF"/>
                </a:solidFill>
              </a:defRPr>
            </a:lvl1pPr>
          </a:lstStyle>
          <a:p>
            <a:r>
              <a:t>Function</a:t>
            </a:r>
          </a:p>
        </p:txBody>
      </p:sp>
      <p:sp>
        <p:nvSpPr>
          <p:cNvPr id="499" name="Rounded Rectangle"/>
          <p:cNvSpPr/>
          <p:nvPr/>
        </p:nvSpPr>
        <p:spPr>
          <a:xfrm>
            <a:off x="15151865" y="7735609"/>
            <a:ext cx="4191001"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00" name="Function"/>
          <p:cNvSpPr txBox="1"/>
          <p:nvPr/>
        </p:nvSpPr>
        <p:spPr>
          <a:xfrm>
            <a:off x="15223931" y="8115600"/>
            <a:ext cx="4086345" cy="7162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lvl1pPr algn="ctr">
              <a:defRPr>
                <a:solidFill>
                  <a:srgbClr val="FFFFFF"/>
                </a:solidFill>
              </a:defRPr>
            </a:lvl1pPr>
          </a:lstStyle>
          <a:p>
            <a:r>
              <a:t>Function</a:t>
            </a:r>
          </a:p>
        </p:txBody>
      </p:sp>
      <p:sp>
        <p:nvSpPr>
          <p:cNvPr id="501" name="Rounded Rectangle"/>
          <p:cNvSpPr/>
          <p:nvPr/>
        </p:nvSpPr>
        <p:spPr>
          <a:xfrm>
            <a:off x="5001658" y="7738065"/>
            <a:ext cx="4216401" cy="1471349"/>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02" name="Function"/>
          <p:cNvSpPr txBox="1"/>
          <p:nvPr/>
        </p:nvSpPr>
        <p:spPr>
          <a:xfrm>
            <a:off x="5073484" y="8116791"/>
            <a:ext cx="4072749" cy="7138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Function</a:t>
            </a:r>
          </a:p>
        </p:txBody>
      </p:sp>
      <p:grpSp>
        <p:nvGrpSpPr>
          <p:cNvPr id="505" name="Group"/>
          <p:cNvGrpSpPr/>
          <p:nvPr/>
        </p:nvGrpSpPr>
        <p:grpSpPr>
          <a:xfrm>
            <a:off x="5001658" y="5200352"/>
            <a:ext cx="14380684" cy="716281"/>
            <a:chOff x="0" y="0"/>
            <a:chExt cx="14380683" cy="716280"/>
          </a:xfrm>
        </p:grpSpPr>
        <p:sp>
          <p:nvSpPr>
            <p:cNvPr id="503"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04" name="Api Gateway"/>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Api Gateway</a:t>
              </a:r>
            </a:p>
          </p:txBody>
        </p:sp>
      </p:grpSp>
      <p:pic>
        <p:nvPicPr>
          <p:cNvPr id="506"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
        <p:nvSpPr>
          <p:cNvPr id="507" name="Orchestration"/>
          <p:cNvSpPr txBox="1"/>
          <p:nvPr/>
        </p:nvSpPr>
        <p:spPr>
          <a:xfrm>
            <a:off x="10148827" y="11424728"/>
            <a:ext cx="4086345" cy="7162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lvl1pPr algn="ctr">
              <a:defRPr>
                <a:solidFill>
                  <a:srgbClr val="FFFFFF"/>
                </a:solidFill>
              </a:defRPr>
            </a:lvl1pPr>
          </a:lstStyle>
          <a:p>
            <a:r>
              <a:t>Orchestration</a:t>
            </a:r>
          </a:p>
        </p:txBody>
      </p:sp>
      <p:sp>
        <p:nvSpPr>
          <p:cNvPr id="508" name="Line"/>
          <p:cNvSpPr/>
          <p:nvPr/>
        </p:nvSpPr>
        <p:spPr>
          <a:xfrm>
            <a:off x="6865515" y="5879408"/>
            <a:ext cx="1" cy="1796710"/>
          </a:xfrm>
          <a:prstGeom prst="line">
            <a:avLst/>
          </a:prstGeom>
          <a:ln w="101600">
            <a:solidFill>
              <a:srgbClr val="000000"/>
            </a:solidFill>
            <a:miter/>
            <a:tailEnd type="triangle"/>
          </a:ln>
        </p:spPr>
        <p:txBody>
          <a:bodyPr tIns="91439" bIns="91439"/>
          <a:lstStyle/>
          <a:p>
            <a:endParaRPr/>
          </a:p>
        </p:txBody>
      </p:sp>
      <p:sp>
        <p:nvSpPr>
          <p:cNvPr id="509" name="Line"/>
          <p:cNvSpPr/>
          <p:nvPr/>
        </p:nvSpPr>
        <p:spPr>
          <a:xfrm flipV="1">
            <a:off x="7354201" y="5879408"/>
            <a:ext cx="1" cy="1722709"/>
          </a:xfrm>
          <a:prstGeom prst="line">
            <a:avLst/>
          </a:prstGeom>
          <a:ln w="101600">
            <a:solidFill>
              <a:srgbClr val="000000"/>
            </a:solidFill>
            <a:miter/>
            <a:tailEnd type="triangle"/>
          </a:ln>
        </p:spPr>
        <p:txBody>
          <a:bodyPr tIns="91439" bIns="91439"/>
          <a:lstStyle/>
          <a:p>
            <a:endParaRPr/>
          </a:p>
        </p:txBody>
      </p:sp>
      <p:sp>
        <p:nvSpPr>
          <p:cNvPr id="510" name="Line"/>
          <p:cNvSpPr/>
          <p:nvPr/>
        </p:nvSpPr>
        <p:spPr>
          <a:xfrm>
            <a:off x="7167031" y="9196510"/>
            <a:ext cx="9403717" cy="1555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 y="21600"/>
                </a:lnTo>
                <a:lnTo>
                  <a:pt x="21560" y="21385"/>
                </a:lnTo>
                <a:lnTo>
                  <a:pt x="21600" y="1294"/>
                </a:lnTo>
              </a:path>
            </a:pathLst>
          </a:custGeom>
          <a:ln w="101600">
            <a:solidFill>
              <a:srgbClr val="FF2600"/>
            </a:solidFill>
            <a:miter/>
            <a:tailEnd type="triangle"/>
          </a:ln>
        </p:spPr>
        <p:txBody>
          <a:bodyPr tIns="91439" bIns="91439"/>
          <a:lstStyle/>
          <a:p>
            <a:endParaRPr/>
          </a:p>
        </p:txBody>
      </p:sp>
      <p:sp>
        <p:nvSpPr>
          <p:cNvPr id="511" name="Line"/>
          <p:cNvSpPr/>
          <p:nvPr/>
        </p:nvSpPr>
        <p:spPr>
          <a:xfrm>
            <a:off x="11455852" y="9196034"/>
            <a:ext cx="5765300" cy="21810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03" y="21600"/>
                </a:lnTo>
                <a:lnTo>
                  <a:pt x="40" y="21385"/>
                </a:lnTo>
                <a:lnTo>
                  <a:pt x="0" y="1294"/>
                </a:lnTo>
              </a:path>
            </a:pathLst>
          </a:custGeom>
          <a:ln w="101600">
            <a:solidFill>
              <a:srgbClr val="FF2600"/>
            </a:solidFill>
            <a:miter/>
            <a:tailEnd type="triangle"/>
          </a:ln>
        </p:spPr>
        <p:txBody>
          <a:bodyPr tIns="91439" bIns="91439"/>
          <a:lstStyle/>
          <a:p>
            <a:endParaRPr/>
          </a:p>
        </p:txBody>
      </p:sp>
      <p:sp>
        <p:nvSpPr>
          <p:cNvPr id="512" name="Line"/>
          <p:cNvSpPr/>
          <p:nvPr/>
        </p:nvSpPr>
        <p:spPr>
          <a:xfrm>
            <a:off x="11458970" y="4371495"/>
            <a:ext cx="1" cy="788302"/>
          </a:xfrm>
          <a:prstGeom prst="line">
            <a:avLst/>
          </a:prstGeom>
          <a:ln w="101600">
            <a:solidFill>
              <a:srgbClr val="000000"/>
            </a:solidFill>
            <a:miter/>
            <a:tailEnd type="triangle"/>
          </a:ln>
        </p:spPr>
        <p:txBody>
          <a:bodyPr tIns="91439" bIns="91439"/>
          <a:lstStyle/>
          <a:p>
            <a:endParaRPr/>
          </a:p>
        </p:txBody>
      </p:sp>
      <p:sp>
        <p:nvSpPr>
          <p:cNvPr id="513" name="Line"/>
          <p:cNvSpPr/>
          <p:nvPr/>
        </p:nvSpPr>
        <p:spPr>
          <a:xfrm flipV="1">
            <a:off x="12422954" y="4371495"/>
            <a:ext cx="1" cy="788302"/>
          </a:xfrm>
          <a:prstGeom prst="line">
            <a:avLst/>
          </a:prstGeom>
          <a:ln w="101600">
            <a:solidFill>
              <a:srgbClr val="000000"/>
            </a:solidFill>
            <a:miter/>
            <a:tailEnd type="triangle"/>
          </a:ln>
        </p:spPr>
        <p:txBody>
          <a:bodyPr tIns="91439" bIns="91439"/>
          <a:lstStyle/>
          <a:p>
            <a:endParaRPr/>
          </a:p>
        </p:txBody>
      </p:sp>
      <p:sp>
        <p:nvSpPr>
          <p:cNvPr id="514" name="Line"/>
          <p:cNvSpPr/>
          <p:nvPr/>
        </p:nvSpPr>
        <p:spPr>
          <a:xfrm>
            <a:off x="13407587" y="9346901"/>
            <a:ext cx="5473877" cy="2599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 y="21600"/>
                </a:lnTo>
                <a:lnTo>
                  <a:pt x="21560" y="21385"/>
                </a:lnTo>
                <a:lnTo>
                  <a:pt x="21600" y="1294"/>
                </a:lnTo>
              </a:path>
            </a:pathLst>
          </a:custGeom>
          <a:ln w="101600">
            <a:solidFill>
              <a:srgbClr val="FF2600"/>
            </a:solidFill>
            <a:miter/>
            <a:tailEnd type="triangle"/>
          </a:ln>
        </p:spPr>
        <p:txBody>
          <a:bodyPr tIns="91439" bIns="91439"/>
          <a:lstStyle/>
          <a:p>
            <a:endParaRPr/>
          </a:p>
        </p:txBody>
      </p:sp>
      <p:sp>
        <p:nvSpPr>
          <p:cNvPr id="515" name="Line"/>
          <p:cNvSpPr/>
          <p:nvPr/>
        </p:nvSpPr>
        <p:spPr>
          <a:xfrm>
            <a:off x="6225400" y="9268186"/>
            <a:ext cx="11840724" cy="21810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03" y="21600"/>
                </a:lnTo>
                <a:lnTo>
                  <a:pt x="40" y="21385"/>
                </a:lnTo>
                <a:lnTo>
                  <a:pt x="0" y="1294"/>
                </a:lnTo>
              </a:path>
            </a:pathLst>
          </a:custGeom>
          <a:ln w="101600">
            <a:solidFill>
              <a:srgbClr val="FF2600"/>
            </a:solidFill>
            <a:miter/>
            <a:tailEnd type="triangle"/>
          </a:ln>
        </p:spPr>
        <p:txBody>
          <a:bodyPr tIns="91439" bIns="91439"/>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12"/>
                                        </p:tgtEl>
                                        <p:attrNameLst>
                                          <p:attrName>style.visibility</p:attrName>
                                        </p:attrNameLst>
                                      </p:cBhvr>
                                      <p:to>
                                        <p:strVal val="visible"/>
                                      </p:to>
                                    </p:set>
                                    <p:animEffect transition="in" filter="dissolve">
                                      <p:cBhvr>
                                        <p:cTn id="7" dur="1000"/>
                                        <p:tgtEl>
                                          <p:spTgt spid="512"/>
                                        </p:tgtEl>
                                      </p:cBhvr>
                                    </p:animEffec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508"/>
                                        </p:tgtEl>
                                        <p:attrNameLst>
                                          <p:attrName>style.visibility</p:attrName>
                                        </p:attrNameLst>
                                      </p:cBhvr>
                                      <p:to>
                                        <p:strVal val="visible"/>
                                      </p:to>
                                    </p:set>
                                    <p:animEffect transition="in" filter="dissolve">
                                      <p:cBhvr>
                                        <p:cTn id="11" dur="1000"/>
                                        <p:tgtEl>
                                          <p:spTgt spid="508"/>
                                        </p:tgtEl>
                                      </p:cBhvr>
                                    </p:animEffect>
                                  </p:childTnLst>
                                </p:cTn>
                              </p:par>
                            </p:childTnLst>
                          </p:cTn>
                        </p:par>
                        <p:par>
                          <p:cTn id="12" fill="hold">
                            <p:stCondLst>
                              <p:cond delay="2000"/>
                            </p:stCondLst>
                            <p:childTnLst>
                              <p:par>
                                <p:cTn id="13" presetID="9" presetClass="entr" fill="hold" grpId="3" nodeType="afterEffect">
                                  <p:stCondLst>
                                    <p:cond delay="0"/>
                                  </p:stCondLst>
                                  <p:iterate>
                                    <p:tmAbs val="0"/>
                                  </p:iterate>
                                  <p:childTnLst>
                                    <p:set>
                                      <p:cBhvr>
                                        <p:cTn id="14" fill="hold"/>
                                        <p:tgtEl>
                                          <p:spTgt spid="510"/>
                                        </p:tgtEl>
                                        <p:attrNameLst>
                                          <p:attrName>style.visibility</p:attrName>
                                        </p:attrNameLst>
                                      </p:cBhvr>
                                      <p:to>
                                        <p:strVal val="visible"/>
                                      </p:to>
                                    </p:set>
                                    <p:animEffect transition="in" filter="dissolve">
                                      <p:cBhvr>
                                        <p:cTn id="15" dur="1000"/>
                                        <p:tgtEl>
                                          <p:spTgt spid="510"/>
                                        </p:tgtEl>
                                      </p:cBhvr>
                                    </p:animEffect>
                                  </p:childTnLst>
                                </p:cTn>
                              </p:par>
                            </p:childTnLst>
                          </p:cTn>
                        </p:par>
                        <p:par>
                          <p:cTn id="16" fill="hold">
                            <p:stCondLst>
                              <p:cond delay="3000"/>
                            </p:stCondLst>
                            <p:childTnLst>
                              <p:par>
                                <p:cTn id="17" presetID="9" presetClass="entr" fill="hold" grpId="4" nodeType="afterEffect">
                                  <p:stCondLst>
                                    <p:cond delay="0"/>
                                  </p:stCondLst>
                                  <p:iterate>
                                    <p:tmAbs val="0"/>
                                  </p:iterate>
                                  <p:childTnLst>
                                    <p:set>
                                      <p:cBhvr>
                                        <p:cTn id="18" fill="hold"/>
                                        <p:tgtEl>
                                          <p:spTgt spid="511"/>
                                        </p:tgtEl>
                                        <p:attrNameLst>
                                          <p:attrName>style.visibility</p:attrName>
                                        </p:attrNameLst>
                                      </p:cBhvr>
                                      <p:to>
                                        <p:strVal val="visible"/>
                                      </p:to>
                                    </p:set>
                                    <p:animEffect transition="in" filter="dissolve">
                                      <p:cBhvr>
                                        <p:cTn id="19" dur="1000"/>
                                        <p:tgtEl>
                                          <p:spTgt spid="511"/>
                                        </p:tgtEl>
                                      </p:cBhvr>
                                    </p:animEffect>
                                  </p:childTnLst>
                                </p:cTn>
                              </p:par>
                            </p:childTnLst>
                          </p:cTn>
                        </p:par>
                        <p:par>
                          <p:cTn id="20" fill="hold">
                            <p:stCondLst>
                              <p:cond delay="4000"/>
                            </p:stCondLst>
                            <p:childTnLst>
                              <p:par>
                                <p:cTn id="21" presetID="9" presetClass="entr" fill="hold" grpId="5" nodeType="afterEffect">
                                  <p:stCondLst>
                                    <p:cond delay="0"/>
                                  </p:stCondLst>
                                  <p:iterate>
                                    <p:tmAbs val="0"/>
                                  </p:iterate>
                                  <p:childTnLst>
                                    <p:set>
                                      <p:cBhvr>
                                        <p:cTn id="22" fill="hold"/>
                                        <p:tgtEl>
                                          <p:spTgt spid="514"/>
                                        </p:tgtEl>
                                        <p:attrNameLst>
                                          <p:attrName>style.visibility</p:attrName>
                                        </p:attrNameLst>
                                      </p:cBhvr>
                                      <p:to>
                                        <p:strVal val="visible"/>
                                      </p:to>
                                    </p:set>
                                    <p:animEffect transition="in" filter="dissolve">
                                      <p:cBhvr>
                                        <p:cTn id="23" dur="1000"/>
                                        <p:tgtEl>
                                          <p:spTgt spid="514"/>
                                        </p:tgtEl>
                                      </p:cBhvr>
                                    </p:animEffect>
                                  </p:childTnLst>
                                </p:cTn>
                              </p:par>
                            </p:childTnLst>
                          </p:cTn>
                        </p:par>
                        <p:par>
                          <p:cTn id="24" fill="hold">
                            <p:stCondLst>
                              <p:cond delay="5000"/>
                            </p:stCondLst>
                            <p:childTnLst>
                              <p:par>
                                <p:cTn id="25" presetID="9" presetClass="entr" fill="hold" grpId="6" nodeType="afterEffect">
                                  <p:stCondLst>
                                    <p:cond delay="0"/>
                                  </p:stCondLst>
                                  <p:iterate>
                                    <p:tmAbs val="0"/>
                                  </p:iterate>
                                  <p:childTnLst>
                                    <p:set>
                                      <p:cBhvr>
                                        <p:cTn id="26" fill="hold"/>
                                        <p:tgtEl>
                                          <p:spTgt spid="515"/>
                                        </p:tgtEl>
                                        <p:attrNameLst>
                                          <p:attrName>style.visibility</p:attrName>
                                        </p:attrNameLst>
                                      </p:cBhvr>
                                      <p:to>
                                        <p:strVal val="visible"/>
                                      </p:to>
                                    </p:set>
                                    <p:animEffect transition="in" filter="dissolve">
                                      <p:cBhvr>
                                        <p:cTn id="27" dur="1000"/>
                                        <p:tgtEl>
                                          <p:spTgt spid="515"/>
                                        </p:tgtEl>
                                      </p:cBhvr>
                                    </p:animEffect>
                                  </p:childTnLst>
                                </p:cTn>
                              </p:par>
                            </p:childTnLst>
                          </p:cTn>
                        </p:par>
                        <p:par>
                          <p:cTn id="28" fill="hold">
                            <p:stCondLst>
                              <p:cond delay="6000"/>
                            </p:stCondLst>
                            <p:childTnLst>
                              <p:par>
                                <p:cTn id="29" presetID="9" presetClass="entr" fill="hold" grpId="7" nodeType="afterEffect">
                                  <p:stCondLst>
                                    <p:cond delay="0"/>
                                  </p:stCondLst>
                                  <p:iterate>
                                    <p:tmAbs val="0"/>
                                  </p:iterate>
                                  <p:childTnLst>
                                    <p:set>
                                      <p:cBhvr>
                                        <p:cTn id="30" fill="hold"/>
                                        <p:tgtEl>
                                          <p:spTgt spid="509"/>
                                        </p:tgtEl>
                                        <p:attrNameLst>
                                          <p:attrName>style.visibility</p:attrName>
                                        </p:attrNameLst>
                                      </p:cBhvr>
                                      <p:to>
                                        <p:strVal val="visible"/>
                                      </p:to>
                                    </p:set>
                                    <p:animEffect transition="in" filter="dissolve">
                                      <p:cBhvr>
                                        <p:cTn id="31" dur="1000"/>
                                        <p:tgtEl>
                                          <p:spTgt spid="509"/>
                                        </p:tgtEl>
                                      </p:cBhvr>
                                    </p:animEffect>
                                  </p:childTnLst>
                                </p:cTn>
                              </p:par>
                            </p:childTnLst>
                          </p:cTn>
                        </p:par>
                        <p:par>
                          <p:cTn id="32" fill="hold">
                            <p:stCondLst>
                              <p:cond delay="7000"/>
                            </p:stCondLst>
                            <p:childTnLst>
                              <p:par>
                                <p:cTn id="33" presetID="9" presetClass="entr" fill="hold" grpId="8" nodeType="afterEffect">
                                  <p:stCondLst>
                                    <p:cond delay="0"/>
                                  </p:stCondLst>
                                  <p:iterate>
                                    <p:tmAbs val="0"/>
                                  </p:iterate>
                                  <p:childTnLst>
                                    <p:set>
                                      <p:cBhvr>
                                        <p:cTn id="34" fill="hold"/>
                                        <p:tgtEl>
                                          <p:spTgt spid="513"/>
                                        </p:tgtEl>
                                        <p:attrNameLst>
                                          <p:attrName>style.visibility</p:attrName>
                                        </p:attrNameLst>
                                      </p:cBhvr>
                                      <p:to>
                                        <p:strVal val="visible"/>
                                      </p:to>
                                    </p:set>
                                    <p:animEffect transition="in" filter="dissolve">
                                      <p:cBhvr>
                                        <p:cTn id="35" dur="10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2" animBg="1" advAuto="0"/>
      <p:bldP spid="509" grpId="7" animBg="1" advAuto="0"/>
      <p:bldP spid="510" grpId="3" animBg="1" advAuto="0"/>
      <p:bldP spid="511" grpId="4" animBg="1" advAuto="0"/>
      <p:bldP spid="512" grpId="1" animBg="1" advAuto="0"/>
      <p:bldP spid="513" grpId="8" animBg="1" advAuto="0"/>
      <p:bldP spid="514" grpId="5" animBg="1" advAuto="0"/>
      <p:bldP spid="515" grpId="6"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Function as a Service"/>
          <p:cNvSpPr txBox="1">
            <a:spLocks noGrp="1"/>
          </p:cNvSpPr>
          <p:nvPr>
            <p:ph type="title"/>
          </p:nvPr>
        </p:nvSpPr>
        <p:spPr>
          <a:prstGeom prst="rect">
            <a:avLst/>
          </a:prstGeom>
        </p:spPr>
        <p:txBody>
          <a:bodyPr/>
          <a:lstStyle/>
          <a:p>
            <a:r>
              <a:t>Function as a Service</a:t>
            </a:r>
          </a:p>
        </p:txBody>
      </p:sp>
      <p:sp>
        <p:nvSpPr>
          <p:cNvPr id="520" name="Rounded Rectangle"/>
          <p:cNvSpPr/>
          <p:nvPr/>
        </p:nvSpPr>
        <p:spPr>
          <a:xfrm>
            <a:off x="10076761" y="7735609"/>
            <a:ext cx="4230477"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21" name="Function"/>
          <p:cNvSpPr txBox="1"/>
          <p:nvPr/>
        </p:nvSpPr>
        <p:spPr>
          <a:xfrm>
            <a:off x="10148827" y="8115600"/>
            <a:ext cx="4086345" cy="7162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lvl1pPr algn="ctr">
              <a:defRPr>
                <a:solidFill>
                  <a:srgbClr val="FFFFFF"/>
                </a:solidFill>
              </a:defRPr>
            </a:lvl1pPr>
          </a:lstStyle>
          <a:p>
            <a:r>
              <a:t>Function</a:t>
            </a:r>
          </a:p>
        </p:txBody>
      </p:sp>
      <p:sp>
        <p:nvSpPr>
          <p:cNvPr id="522" name="Rounded Rectangle"/>
          <p:cNvSpPr/>
          <p:nvPr/>
        </p:nvSpPr>
        <p:spPr>
          <a:xfrm>
            <a:off x="15151865" y="7735609"/>
            <a:ext cx="4191001"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23" name="Function"/>
          <p:cNvSpPr txBox="1"/>
          <p:nvPr/>
        </p:nvSpPr>
        <p:spPr>
          <a:xfrm>
            <a:off x="15223931" y="8115600"/>
            <a:ext cx="4086345" cy="7162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lvl1pPr algn="ctr">
              <a:defRPr>
                <a:solidFill>
                  <a:srgbClr val="FFFFFF"/>
                </a:solidFill>
              </a:defRPr>
            </a:lvl1pPr>
          </a:lstStyle>
          <a:p>
            <a:r>
              <a:t>Function</a:t>
            </a:r>
          </a:p>
        </p:txBody>
      </p:sp>
      <p:sp>
        <p:nvSpPr>
          <p:cNvPr id="524" name="Rounded Rectangle"/>
          <p:cNvSpPr/>
          <p:nvPr/>
        </p:nvSpPr>
        <p:spPr>
          <a:xfrm>
            <a:off x="5001658" y="7738065"/>
            <a:ext cx="4216401" cy="1471349"/>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25" name="Function"/>
          <p:cNvSpPr txBox="1"/>
          <p:nvPr/>
        </p:nvSpPr>
        <p:spPr>
          <a:xfrm>
            <a:off x="5073484" y="8116791"/>
            <a:ext cx="4072749" cy="7138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Function</a:t>
            </a:r>
          </a:p>
        </p:txBody>
      </p:sp>
      <p:grpSp>
        <p:nvGrpSpPr>
          <p:cNvPr id="528" name="Group"/>
          <p:cNvGrpSpPr/>
          <p:nvPr/>
        </p:nvGrpSpPr>
        <p:grpSpPr>
          <a:xfrm>
            <a:off x="5001658" y="5200352"/>
            <a:ext cx="14380684" cy="716281"/>
            <a:chOff x="0" y="0"/>
            <a:chExt cx="14380683" cy="716280"/>
          </a:xfrm>
        </p:grpSpPr>
        <p:sp>
          <p:nvSpPr>
            <p:cNvPr id="526"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27" name="Api Gateway"/>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Api Gateway</a:t>
              </a:r>
            </a:p>
          </p:txBody>
        </p:sp>
      </p:grpSp>
      <p:pic>
        <p:nvPicPr>
          <p:cNvPr id="529"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
        <p:nvSpPr>
          <p:cNvPr id="530" name="Rounded Rectangle"/>
          <p:cNvSpPr/>
          <p:nvPr/>
        </p:nvSpPr>
        <p:spPr>
          <a:xfrm>
            <a:off x="6720271" y="11044738"/>
            <a:ext cx="10943457"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31" name="Event Stream"/>
          <p:cNvSpPr txBox="1"/>
          <p:nvPr/>
        </p:nvSpPr>
        <p:spPr>
          <a:xfrm>
            <a:off x="10148827" y="11424728"/>
            <a:ext cx="4086345" cy="7162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lvl1pPr algn="ctr">
              <a:defRPr>
                <a:solidFill>
                  <a:srgbClr val="FFFFFF"/>
                </a:solidFill>
              </a:defRPr>
            </a:lvl1pPr>
          </a:lstStyle>
          <a:p>
            <a:r>
              <a:t>Event Stream</a:t>
            </a:r>
          </a:p>
        </p:txBody>
      </p:sp>
      <p:sp>
        <p:nvSpPr>
          <p:cNvPr id="532" name="Line"/>
          <p:cNvSpPr/>
          <p:nvPr/>
        </p:nvSpPr>
        <p:spPr>
          <a:xfrm>
            <a:off x="5903573" y="9285744"/>
            <a:ext cx="816001" cy="2283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2" y="21600"/>
                </a:lnTo>
                <a:cubicBezTo>
                  <a:pt x="3785" y="21571"/>
                  <a:pt x="7348" y="21543"/>
                  <a:pt x="10911" y="21514"/>
                </a:cubicBezTo>
                <a:cubicBezTo>
                  <a:pt x="14474" y="21485"/>
                  <a:pt x="18037" y="21456"/>
                  <a:pt x="21600" y="21428"/>
                </a:cubicBezTo>
              </a:path>
            </a:pathLst>
          </a:custGeom>
          <a:ln w="101600">
            <a:solidFill>
              <a:srgbClr val="FF2600"/>
            </a:solidFill>
            <a:miter/>
            <a:tailEnd type="triangle"/>
          </a:ln>
        </p:spPr>
        <p:txBody>
          <a:bodyPr tIns="91439" bIns="91439"/>
          <a:lstStyle/>
          <a:p>
            <a:endParaRPr/>
          </a:p>
        </p:txBody>
      </p:sp>
      <p:grpSp>
        <p:nvGrpSpPr>
          <p:cNvPr id="535" name="Group"/>
          <p:cNvGrpSpPr/>
          <p:nvPr/>
        </p:nvGrpSpPr>
        <p:grpSpPr>
          <a:xfrm>
            <a:off x="6865515" y="5879408"/>
            <a:ext cx="488686" cy="1796710"/>
            <a:chOff x="0" y="0"/>
            <a:chExt cx="488685" cy="1796709"/>
          </a:xfrm>
        </p:grpSpPr>
        <p:sp>
          <p:nvSpPr>
            <p:cNvPr id="533" name="Line"/>
            <p:cNvSpPr/>
            <p:nvPr/>
          </p:nvSpPr>
          <p:spPr>
            <a:xfrm flipH="1">
              <a:off x="-1" y="0"/>
              <a:ext cx="2" cy="1796710"/>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sp>
          <p:nvSpPr>
            <p:cNvPr id="534" name="Line"/>
            <p:cNvSpPr/>
            <p:nvPr/>
          </p:nvSpPr>
          <p:spPr>
            <a:xfrm flipV="1">
              <a:off x="488685" y="0"/>
              <a:ext cx="1" cy="1722708"/>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grpSp>
      <p:grpSp>
        <p:nvGrpSpPr>
          <p:cNvPr id="538" name="Group"/>
          <p:cNvGrpSpPr/>
          <p:nvPr/>
        </p:nvGrpSpPr>
        <p:grpSpPr>
          <a:xfrm>
            <a:off x="11947656" y="5879408"/>
            <a:ext cx="488687" cy="1796710"/>
            <a:chOff x="0" y="0"/>
            <a:chExt cx="488685" cy="1796709"/>
          </a:xfrm>
        </p:grpSpPr>
        <p:sp>
          <p:nvSpPr>
            <p:cNvPr id="536" name="Line"/>
            <p:cNvSpPr/>
            <p:nvPr/>
          </p:nvSpPr>
          <p:spPr>
            <a:xfrm flipH="1">
              <a:off x="-1" y="0"/>
              <a:ext cx="2" cy="1796710"/>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sp>
          <p:nvSpPr>
            <p:cNvPr id="537" name="Line"/>
            <p:cNvSpPr/>
            <p:nvPr/>
          </p:nvSpPr>
          <p:spPr>
            <a:xfrm flipV="1">
              <a:off x="488685" y="0"/>
              <a:ext cx="1" cy="1722708"/>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grpSp>
      <p:grpSp>
        <p:nvGrpSpPr>
          <p:cNvPr id="541" name="Group"/>
          <p:cNvGrpSpPr/>
          <p:nvPr/>
        </p:nvGrpSpPr>
        <p:grpSpPr>
          <a:xfrm>
            <a:off x="17003022" y="5959645"/>
            <a:ext cx="488687" cy="1796710"/>
            <a:chOff x="0" y="0"/>
            <a:chExt cx="488685" cy="1796709"/>
          </a:xfrm>
        </p:grpSpPr>
        <p:sp>
          <p:nvSpPr>
            <p:cNvPr id="539" name="Line"/>
            <p:cNvSpPr/>
            <p:nvPr/>
          </p:nvSpPr>
          <p:spPr>
            <a:xfrm flipH="1">
              <a:off x="-1" y="0"/>
              <a:ext cx="2" cy="1796710"/>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sp>
          <p:nvSpPr>
            <p:cNvPr id="540" name="Line"/>
            <p:cNvSpPr/>
            <p:nvPr/>
          </p:nvSpPr>
          <p:spPr>
            <a:xfrm flipV="1">
              <a:off x="488685" y="0"/>
              <a:ext cx="1" cy="1722708"/>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grpSp>
      <p:sp>
        <p:nvSpPr>
          <p:cNvPr id="542" name="Line"/>
          <p:cNvSpPr/>
          <p:nvPr/>
        </p:nvSpPr>
        <p:spPr>
          <a:xfrm>
            <a:off x="11947656" y="9229949"/>
            <a:ext cx="1" cy="1796710"/>
          </a:xfrm>
          <a:prstGeom prst="line">
            <a:avLst/>
          </a:prstGeom>
          <a:ln w="101600">
            <a:solidFill>
              <a:srgbClr val="FF2600"/>
            </a:solidFill>
            <a:miter/>
            <a:tailEnd type="triangle"/>
          </a:ln>
        </p:spPr>
        <p:txBody>
          <a:bodyPr tIns="91439" bIns="91439"/>
          <a:lstStyle/>
          <a:p>
            <a:endParaRPr/>
          </a:p>
        </p:txBody>
      </p:sp>
      <p:sp>
        <p:nvSpPr>
          <p:cNvPr id="543" name="Line"/>
          <p:cNvSpPr/>
          <p:nvPr/>
        </p:nvSpPr>
        <p:spPr>
          <a:xfrm flipV="1">
            <a:off x="12436342" y="9229949"/>
            <a:ext cx="1" cy="1722709"/>
          </a:xfrm>
          <a:prstGeom prst="line">
            <a:avLst/>
          </a:prstGeom>
          <a:ln w="101600">
            <a:solidFill>
              <a:srgbClr val="FF2600"/>
            </a:solidFill>
            <a:miter/>
            <a:tailEnd type="triangle"/>
          </a:ln>
        </p:spPr>
        <p:txBody>
          <a:bodyPr tIns="91439" bIns="91439"/>
          <a:lstStyle/>
          <a:p>
            <a:endParaRPr/>
          </a:p>
        </p:txBody>
      </p:sp>
      <p:sp>
        <p:nvSpPr>
          <p:cNvPr id="544" name="Line"/>
          <p:cNvSpPr/>
          <p:nvPr/>
        </p:nvSpPr>
        <p:spPr>
          <a:xfrm>
            <a:off x="5497055" y="9294734"/>
            <a:ext cx="1241604" cy="2602680"/>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96" y="3600"/>
                  <a:pt x="77" y="7200"/>
                  <a:pt x="58" y="10800"/>
                </a:cubicBezTo>
                <a:cubicBezTo>
                  <a:pt x="38" y="14400"/>
                  <a:pt x="19" y="18000"/>
                  <a:pt x="0" y="21600"/>
                </a:cubicBezTo>
                <a:lnTo>
                  <a:pt x="21600" y="21458"/>
                </a:lnTo>
              </a:path>
            </a:pathLst>
          </a:custGeom>
          <a:ln w="101600">
            <a:solidFill>
              <a:srgbClr val="FF2600"/>
            </a:solidFill>
            <a:miter/>
            <a:headEnd type="triangle"/>
          </a:ln>
        </p:spPr>
        <p:txBody>
          <a:bodyPr tIns="91439" bIns="91439"/>
          <a:lstStyle/>
          <a:p>
            <a:endParaRPr/>
          </a:p>
        </p:txBody>
      </p:sp>
      <p:sp>
        <p:nvSpPr>
          <p:cNvPr id="545" name="Line"/>
          <p:cNvSpPr/>
          <p:nvPr/>
        </p:nvSpPr>
        <p:spPr>
          <a:xfrm>
            <a:off x="17578517" y="9191311"/>
            <a:ext cx="816001" cy="24707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78" y="21600"/>
                </a:lnTo>
                <a:cubicBezTo>
                  <a:pt x="17815" y="21571"/>
                  <a:pt x="14252" y="21543"/>
                  <a:pt x="10689" y="21514"/>
                </a:cubicBezTo>
                <a:cubicBezTo>
                  <a:pt x="7126" y="21485"/>
                  <a:pt x="3563" y="21456"/>
                  <a:pt x="0" y="21428"/>
                </a:cubicBezTo>
              </a:path>
            </a:pathLst>
          </a:custGeom>
          <a:ln w="101600">
            <a:solidFill>
              <a:srgbClr val="FF2600"/>
            </a:solidFill>
            <a:miter/>
            <a:tailEnd type="triangle"/>
          </a:ln>
        </p:spPr>
        <p:txBody>
          <a:bodyPr tIns="91439" bIns="91439"/>
          <a:lstStyle/>
          <a:p>
            <a:endParaRPr/>
          </a:p>
        </p:txBody>
      </p:sp>
      <p:sp>
        <p:nvSpPr>
          <p:cNvPr id="546" name="Line"/>
          <p:cNvSpPr/>
          <p:nvPr/>
        </p:nvSpPr>
        <p:spPr>
          <a:xfrm>
            <a:off x="17668391" y="9198282"/>
            <a:ext cx="1034626" cy="2795376"/>
          </a:xfrm>
          <a:custGeom>
            <a:avLst/>
            <a:gdLst/>
            <a:ahLst/>
            <a:cxnLst>
              <a:cxn ang="0">
                <a:pos x="wd2" y="hd2"/>
              </a:cxn>
              <a:cxn ang="5400000">
                <a:pos x="wd2" y="hd2"/>
              </a:cxn>
              <a:cxn ang="10800000">
                <a:pos x="wd2" y="hd2"/>
              </a:cxn>
              <a:cxn ang="16200000">
                <a:pos x="wd2" y="hd2"/>
              </a:cxn>
            </a:cxnLst>
            <a:rect l="0" t="0" r="r" b="b"/>
            <a:pathLst>
              <a:path w="21600" h="21600" extrusionOk="0">
                <a:moveTo>
                  <a:pt x="21485" y="0"/>
                </a:moveTo>
                <a:cubicBezTo>
                  <a:pt x="21504" y="3600"/>
                  <a:pt x="21523" y="7200"/>
                  <a:pt x="21542" y="10800"/>
                </a:cubicBezTo>
                <a:cubicBezTo>
                  <a:pt x="21562" y="14400"/>
                  <a:pt x="21581" y="18000"/>
                  <a:pt x="21600" y="21600"/>
                </a:cubicBezTo>
                <a:lnTo>
                  <a:pt x="0" y="21458"/>
                </a:lnTo>
              </a:path>
            </a:pathLst>
          </a:custGeom>
          <a:ln w="101600">
            <a:solidFill>
              <a:srgbClr val="FF2600"/>
            </a:solidFill>
            <a:miter/>
            <a:headEnd type="triangle"/>
          </a:ln>
        </p:spPr>
        <p:txBody>
          <a:bodyPr tIns="91439" bIns="91439"/>
          <a:lstStyle/>
          <a:p>
            <a:endParaRPr/>
          </a:p>
        </p:txBody>
      </p:sp>
      <p:grpSp>
        <p:nvGrpSpPr>
          <p:cNvPr id="549" name="Group"/>
          <p:cNvGrpSpPr/>
          <p:nvPr/>
        </p:nvGrpSpPr>
        <p:grpSpPr>
          <a:xfrm>
            <a:off x="10923333" y="2883603"/>
            <a:ext cx="2048648" cy="1476261"/>
            <a:chOff x="0" y="0"/>
            <a:chExt cx="2048647" cy="1476259"/>
          </a:xfrm>
        </p:grpSpPr>
        <p:sp>
          <p:nvSpPr>
            <p:cNvPr id="54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48"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Client</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 name="A problem with ‘Monolith First’"/>
          <p:cNvSpPr txBox="1">
            <a:spLocks noGrp="1"/>
          </p:cNvSpPr>
          <p:nvPr>
            <p:ph type="title"/>
          </p:nvPr>
        </p:nvSpPr>
        <p:spPr>
          <a:prstGeom prst="rect">
            <a:avLst/>
          </a:prstGeom>
        </p:spPr>
        <p:txBody>
          <a:bodyPr/>
          <a:lstStyle/>
          <a:p>
            <a:r>
              <a:t>A problem with ‘Monolith First’</a:t>
            </a:r>
          </a:p>
        </p:txBody>
      </p:sp>
      <p:sp>
        <p:nvSpPr>
          <p:cNvPr id="209" name="A product of our agile approach to our projects…smaller features finished earlier.…"/>
          <p:cNvSpPr txBox="1">
            <a:spLocks noGrp="1"/>
          </p:cNvSpPr>
          <p:nvPr>
            <p:ph type="body" idx="1"/>
          </p:nvPr>
        </p:nvSpPr>
        <p:spPr>
          <a:prstGeom prst="rect">
            <a:avLst/>
          </a:prstGeom>
        </p:spPr>
        <p:txBody>
          <a:bodyPr anchor="ctr"/>
          <a:lstStyle/>
          <a:p>
            <a:pPr marL="0" indent="0" algn="ctr">
              <a:buSzTx/>
              <a:buNone/>
            </a:pPr>
            <a:r>
              <a:t>A product of our agile approach to our projects…smaller features finished earlier. </a:t>
            </a:r>
          </a:p>
          <a:p>
            <a:pPr marL="0" indent="0" algn="ctr">
              <a:buSzTx/>
              <a:buNone/>
            </a:pPr>
            <a:r>
              <a:t>The goal is to deploy more often…this is hard.</a:t>
            </a:r>
          </a:p>
          <a:p>
            <a:pPr marL="0" indent="0" algn="ctr">
              <a:buSzTx/>
              <a:buNone/>
            </a:pPr>
            <a:r>
              <a:t>One solution is to have smaller applications.</a:t>
            </a:r>
          </a:p>
        </p:txBody>
      </p:sp>
      <p:pic>
        <p:nvPicPr>
          <p:cNvPr id="210"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Event Stream"/>
          <p:cNvSpPr txBox="1">
            <a:spLocks noGrp="1"/>
          </p:cNvSpPr>
          <p:nvPr>
            <p:ph type="title"/>
          </p:nvPr>
        </p:nvSpPr>
        <p:spPr>
          <a:prstGeom prst="rect">
            <a:avLst/>
          </a:prstGeom>
        </p:spPr>
        <p:txBody>
          <a:bodyPr/>
          <a:lstStyle/>
          <a:p>
            <a:r>
              <a:t>Event Stream</a:t>
            </a:r>
          </a:p>
        </p:txBody>
      </p:sp>
      <p:sp>
        <p:nvSpPr>
          <p:cNvPr id="552" name="Double-click to edit"/>
          <p:cNvSpPr txBox="1">
            <a:spLocks noGrp="1"/>
          </p:cNvSpPr>
          <p:nvPr>
            <p:ph type="body" sz="quarter" idx="1"/>
          </p:nvPr>
        </p:nvSpPr>
        <p:spPr>
          <a:prstGeom prst="rect">
            <a:avLst/>
          </a:prstGeom>
        </p:spPr>
        <p:txBody>
          <a:bodyPr/>
          <a:lstStyle/>
          <a:p>
            <a:endParaRPr/>
          </a:p>
        </p:txBody>
      </p:sp>
      <p:pic>
        <p:nvPicPr>
          <p:cNvPr id="553" name="image4.png" descr="image4.png"/>
          <p:cNvPicPr>
            <a:picLocks noChangeAspect="1"/>
          </p:cNvPicPr>
          <p:nvPr/>
        </p:nvPicPr>
        <p:blipFill>
          <a:blip r:embed="rId2"/>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endParaRPr/>
          </a:p>
        </p:txBody>
      </p:sp>
      <p:sp>
        <p:nvSpPr>
          <p:cNvPr id="556" name="Line"/>
          <p:cNvSpPr/>
          <p:nvPr/>
        </p:nvSpPr>
        <p:spPr>
          <a:xfrm flipV="1">
            <a:off x="11633812" y="5745102"/>
            <a:ext cx="1" cy="1373631"/>
          </a:xfrm>
          <a:prstGeom prst="line">
            <a:avLst/>
          </a:prstGeom>
          <a:ln w="101600">
            <a:solidFill>
              <a:srgbClr val="000000"/>
            </a:solidFill>
            <a:miter/>
            <a:tailEnd type="triangle"/>
          </a:ln>
        </p:spPr>
        <p:txBody>
          <a:bodyPr tIns="91439" bIns="91439"/>
          <a:lstStyle/>
          <a:p>
            <a:endParaRPr/>
          </a:p>
        </p:txBody>
      </p:sp>
      <p:sp>
        <p:nvSpPr>
          <p:cNvPr id="557" name="Line"/>
          <p:cNvSpPr/>
          <p:nvPr/>
        </p:nvSpPr>
        <p:spPr>
          <a:xfrm flipV="1">
            <a:off x="10732069" y="5674820"/>
            <a:ext cx="1" cy="1373633"/>
          </a:xfrm>
          <a:prstGeom prst="line">
            <a:avLst/>
          </a:prstGeom>
          <a:ln w="101600">
            <a:solidFill>
              <a:srgbClr val="000000"/>
            </a:solidFill>
            <a:miter/>
            <a:tailEnd type="triangle"/>
          </a:ln>
        </p:spPr>
        <p:txBody>
          <a:bodyPr tIns="91439" bIns="91439"/>
          <a:lstStyle/>
          <a:p>
            <a:endParaRPr/>
          </a:p>
        </p:txBody>
      </p:sp>
      <p:sp>
        <p:nvSpPr>
          <p:cNvPr id="558" name="Loosely Coupled"/>
          <p:cNvSpPr txBox="1">
            <a:spLocks noGrp="1"/>
          </p:cNvSpPr>
          <p:nvPr>
            <p:ph type="title"/>
          </p:nvPr>
        </p:nvSpPr>
        <p:spPr>
          <a:prstGeom prst="rect">
            <a:avLst/>
          </a:prstGeom>
        </p:spPr>
        <p:txBody>
          <a:bodyPr/>
          <a:lstStyle/>
          <a:p>
            <a:r>
              <a:t>Loosely Coupled</a:t>
            </a:r>
          </a:p>
        </p:txBody>
      </p:sp>
      <p:grpSp>
        <p:nvGrpSpPr>
          <p:cNvPr id="561" name="Group"/>
          <p:cNvGrpSpPr/>
          <p:nvPr/>
        </p:nvGrpSpPr>
        <p:grpSpPr>
          <a:xfrm>
            <a:off x="4933724" y="4252512"/>
            <a:ext cx="4230476" cy="1476261"/>
            <a:chOff x="0" y="0"/>
            <a:chExt cx="4230475" cy="1476259"/>
          </a:xfrm>
        </p:grpSpPr>
        <p:sp>
          <p:nvSpPr>
            <p:cNvPr id="5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60"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564" name="Group"/>
          <p:cNvGrpSpPr/>
          <p:nvPr/>
        </p:nvGrpSpPr>
        <p:grpSpPr>
          <a:xfrm>
            <a:off x="10008827" y="4252512"/>
            <a:ext cx="4230477" cy="1476261"/>
            <a:chOff x="0" y="0"/>
            <a:chExt cx="4230475" cy="1476259"/>
          </a:xfrm>
        </p:grpSpPr>
        <p:sp>
          <p:nvSpPr>
            <p:cNvPr id="56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63"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567" name="Group"/>
          <p:cNvGrpSpPr/>
          <p:nvPr/>
        </p:nvGrpSpPr>
        <p:grpSpPr>
          <a:xfrm>
            <a:off x="15083932" y="4252512"/>
            <a:ext cx="4230476" cy="1476261"/>
            <a:chOff x="0" y="0"/>
            <a:chExt cx="4230475" cy="1476259"/>
          </a:xfrm>
        </p:grpSpPr>
        <p:sp>
          <p:nvSpPr>
            <p:cNvPr id="56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66"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570" name="Group"/>
          <p:cNvGrpSpPr/>
          <p:nvPr/>
        </p:nvGrpSpPr>
        <p:grpSpPr>
          <a:xfrm>
            <a:off x="4933724" y="9177049"/>
            <a:ext cx="4230476" cy="1476261"/>
            <a:chOff x="0" y="0"/>
            <a:chExt cx="4230475" cy="1476259"/>
          </a:xfrm>
        </p:grpSpPr>
        <p:sp>
          <p:nvSpPr>
            <p:cNvPr id="56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69"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573" name="Group"/>
          <p:cNvGrpSpPr/>
          <p:nvPr/>
        </p:nvGrpSpPr>
        <p:grpSpPr>
          <a:xfrm>
            <a:off x="10008827" y="9177049"/>
            <a:ext cx="4230477" cy="1476261"/>
            <a:chOff x="0" y="0"/>
            <a:chExt cx="4230475" cy="1476259"/>
          </a:xfrm>
        </p:grpSpPr>
        <p:sp>
          <p:nvSpPr>
            <p:cNvPr id="57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72"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576" name="Group"/>
          <p:cNvGrpSpPr/>
          <p:nvPr/>
        </p:nvGrpSpPr>
        <p:grpSpPr>
          <a:xfrm>
            <a:off x="15083932" y="9177049"/>
            <a:ext cx="4230476" cy="1476261"/>
            <a:chOff x="0" y="0"/>
            <a:chExt cx="4230475" cy="1476259"/>
          </a:xfrm>
        </p:grpSpPr>
        <p:sp>
          <p:nvSpPr>
            <p:cNvPr id="57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75"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Reporting</a:t>
              </a:r>
            </a:p>
          </p:txBody>
        </p:sp>
      </p:grpSp>
      <p:sp>
        <p:nvSpPr>
          <p:cNvPr id="577"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endParaRPr/>
          </a:p>
        </p:txBody>
      </p:sp>
      <p:grpSp>
        <p:nvGrpSpPr>
          <p:cNvPr id="580" name="Group"/>
          <p:cNvGrpSpPr/>
          <p:nvPr/>
        </p:nvGrpSpPr>
        <p:grpSpPr>
          <a:xfrm>
            <a:off x="4933724" y="7051621"/>
            <a:ext cx="14380684" cy="716281"/>
            <a:chOff x="0" y="0"/>
            <a:chExt cx="14380683" cy="716280"/>
          </a:xfrm>
        </p:grpSpPr>
        <p:sp>
          <p:nvSpPr>
            <p:cNvPr id="578"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79"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Event Stream</a:t>
              </a:r>
            </a:p>
          </p:txBody>
        </p:sp>
      </p:grpSp>
      <p:grpSp>
        <p:nvGrpSpPr>
          <p:cNvPr id="583" name="Group"/>
          <p:cNvGrpSpPr/>
          <p:nvPr/>
        </p:nvGrpSpPr>
        <p:grpSpPr>
          <a:xfrm>
            <a:off x="5124882" y="6015006"/>
            <a:ext cx="528413" cy="528413"/>
            <a:chOff x="0" y="0"/>
            <a:chExt cx="528411" cy="528411"/>
          </a:xfrm>
        </p:grpSpPr>
        <p:sp>
          <p:nvSpPr>
            <p:cNvPr id="58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8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84"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endParaRPr/>
          </a:p>
        </p:txBody>
      </p:sp>
      <p:grpSp>
        <p:nvGrpSpPr>
          <p:cNvPr id="587" name="Group"/>
          <p:cNvGrpSpPr/>
          <p:nvPr/>
        </p:nvGrpSpPr>
        <p:grpSpPr>
          <a:xfrm>
            <a:off x="11343837" y="6238614"/>
            <a:ext cx="528413" cy="528413"/>
            <a:chOff x="0" y="0"/>
            <a:chExt cx="528411" cy="528411"/>
          </a:xfrm>
        </p:grpSpPr>
        <p:sp>
          <p:nvSpPr>
            <p:cNvPr id="58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8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88"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endParaRPr/>
          </a:p>
        </p:txBody>
      </p:sp>
      <p:grpSp>
        <p:nvGrpSpPr>
          <p:cNvPr id="591" name="Group"/>
          <p:cNvGrpSpPr/>
          <p:nvPr/>
        </p:nvGrpSpPr>
        <p:grpSpPr>
          <a:xfrm>
            <a:off x="15631493" y="6015006"/>
            <a:ext cx="528413" cy="528413"/>
            <a:chOff x="0" y="0"/>
            <a:chExt cx="528411" cy="528411"/>
          </a:xfrm>
        </p:grpSpPr>
        <p:sp>
          <p:nvSpPr>
            <p:cNvPr id="58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90"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594" name="Group"/>
          <p:cNvGrpSpPr/>
          <p:nvPr/>
        </p:nvGrpSpPr>
        <p:grpSpPr>
          <a:xfrm>
            <a:off x="10467864" y="6167709"/>
            <a:ext cx="528413" cy="528413"/>
            <a:chOff x="0" y="0"/>
            <a:chExt cx="528411" cy="528411"/>
          </a:xfrm>
        </p:grpSpPr>
        <p:sp>
          <p:nvSpPr>
            <p:cNvPr id="59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9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597" name="Group"/>
          <p:cNvGrpSpPr/>
          <p:nvPr/>
        </p:nvGrpSpPr>
        <p:grpSpPr>
          <a:xfrm>
            <a:off x="15618640" y="8011897"/>
            <a:ext cx="528413" cy="528413"/>
            <a:chOff x="0" y="0"/>
            <a:chExt cx="528411" cy="528411"/>
          </a:xfrm>
        </p:grpSpPr>
        <p:sp>
          <p:nvSpPr>
            <p:cNvPr id="59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9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98"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endParaRPr/>
          </a:p>
        </p:txBody>
      </p:sp>
      <p:grpSp>
        <p:nvGrpSpPr>
          <p:cNvPr id="601" name="Group"/>
          <p:cNvGrpSpPr/>
          <p:nvPr/>
        </p:nvGrpSpPr>
        <p:grpSpPr>
          <a:xfrm>
            <a:off x="11858420" y="8066579"/>
            <a:ext cx="528413" cy="528413"/>
            <a:chOff x="0" y="0"/>
            <a:chExt cx="528411" cy="528411"/>
          </a:xfrm>
        </p:grpSpPr>
        <p:sp>
          <p:nvSpPr>
            <p:cNvPr id="59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00"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02"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endParaRPr/>
          </a:p>
        </p:txBody>
      </p:sp>
      <p:grpSp>
        <p:nvGrpSpPr>
          <p:cNvPr id="605" name="Group"/>
          <p:cNvGrpSpPr/>
          <p:nvPr/>
        </p:nvGrpSpPr>
        <p:grpSpPr>
          <a:xfrm>
            <a:off x="13191909" y="6062914"/>
            <a:ext cx="528413" cy="528413"/>
            <a:chOff x="0" y="0"/>
            <a:chExt cx="528411" cy="528411"/>
          </a:xfrm>
        </p:grpSpPr>
        <p:sp>
          <p:nvSpPr>
            <p:cNvPr id="60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04"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08" name="Group"/>
          <p:cNvGrpSpPr/>
          <p:nvPr/>
        </p:nvGrpSpPr>
        <p:grpSpPr>
          <a:xfrm>
            <a:off x="6784755" y="8122066"/>
            <a:ext cx="528413" cy="528413"/>
            <a:chOff x="0" y="0"/>
            <a:chExt cx="528411" cy="528411"/>
          </a:xfrm>
        </p:grpSpPr>
        <p:sp>
          <p:nvSpPr>
            <p:cNvPr id="60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07"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09" name="Line"/>
          <p:cNvSpPr/>
          <p:nvPr/>
        </p:nvSpPr>
        <p:spPr>
          <a:xfrm flipV="1">
            <a:off x="17199169" y="5720824"/>
            <a:ext cx="1" cy="1373631"/>
          </a:xfrm>
          <a:prstGeom prst="line">
            <a:avLst/>
          </a:prstGeom>
          <a:ln w="101600">
            <a:solidFill>
              <a:srgbClr val="000000"/>
            </a:solidFill>
            <a:miter/>
            <a:tailEnd type="triangle"/>
          </a:ln>
        </p:spPr>
        <p:txBody>
          <a:bodyPr tIns="91439" bIns="91439"/>
          <a:lstStyle/>
          <a:p>
            <a:endParaRPr/>
          </a:p>
        </p:txBody>
      </p:sp>
      <p:sp>
        <p:nvSpPr>
          <p:cNvPr id="610"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endParaRPr/>
          </a:p>
        </p:txBody>
      </p:sp>
      <p:sp>
        <p:nvSpPr>
          <p:cNvPr id="611" name="Line"/>
          <p:cNvSpPr/>
          <p:nvPr/>
        </p:nvSpPr>
        <p:spPr>
          <a:xfrm flipV="1">
            <a:off x="18562903" y="7725065"/>
            <a:ext cx="1" cy="1373631"/>
          </a:xfrm>
          <a:prstGeom prst="line">
            <a:avLst/>
          </a:prstGeom>
          <a:ln w="101600">
            <a:solidFill>
              <a:srgbClr val="000000"/>
            </a:solidFill>
            <a:miter/>
            <a:tailEnd type="triangle"/>
          </a:ln>
        </p:spPr>
        <p:txBody>
          <a:bodyPr tIns="91439" bIns="91439"/>
          <a:lstStyle/>
          <a:p>
            <a:endParaRPr/>
          </a:p>
        </p:txBody>
      </p:sp>
      <p:grpSp>
        <p:nvGrpSpPr>
          <p:cNvPr id="614" name="Group"/>
          <p:cNvGrpSpPr/>
          <p:nvPr/>
        </p:nvGrpSpPr>
        <p:grpSpPr>
          <a:xfrm>
            <a:off x="16966041" y="6244821"/>
            <a:ext cx="528413" cy="528413"/>
            <a:chOff x="0" y="0"/>
            <a:chExt cx="528411" cy="528411"/>
          </a:xfrm>
        </p:grpSpPr>
        <p:sp>
          <p:nvSpPr>
            <p:cNvPr id="61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1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17" name="Group"/>
          <p:cNvGrpSpPr/>
          <p:nvPr/>
        </p:nvGrpSpPr>
        <p:grpSpPr>
          <a:xfrm>
            <a:off x="18308327" y="6062914"/>
            <a:ext cx="528413" cy="528413"/>
            <a:chOff x="0" y="0"/>
            <a:chExt cx="528411" cy="528411"/>
          </a:xfrm>
        </p:grpSpPr>
        <p:sp>
          <p:nvSpPr>
            <p:cNvPr id="61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1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20" name="Group"/>
          <p:cNvGrpSpPr/>
          <p:nvPr/>
        </p:nvGrpSpPr>
        <p:grpSpPr>
          <a:xfrm>
            <a:off x="18267480" y="8330786"/>
            <a:ext cx="528413" cy="528413"/>
            <a:chOff x="0" y="0"/>
            <a:chExt cx="528411" cy="528411"/>
          </a:xfrm>
        </p:grpSpPr>
        <p:sp>
          <p:nvSpPr>
            <p:cNvPr id="618"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19"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21" name="Line"/>
          <p:cNvSpPr/>
          <p:nvPr/>
        </p:nvSpPr>
        <p:spPr>
          <a:xfrm flipV="1">
            <a:off x="8381498" y="5745102"/>
            <a:ext cx="1" cy="1373631"/>
          </a:xfrm>
          <a:prstGeom prst="line">
            <a:avLst/>
          </a:prstGeom>
          <a:ln w="101600">
            <a:solidFill>
              <a:srgbClr val="000000"/>
            </a:solidFill>
            <a:miter/>
            <a:tailEnd type="triangle"/>
          </a:ln>
        </p:spPr>
        <p:txBody>
          <a:bodyPr tIns="91439" bIns="91439"/>
          <a:lstStyle/>
          <a:p>
            <a:endParaRPr/>
          </a:p>
        </p:txBody>
      </p:sp>
      <p:grpSp>
        <p:nvGrpSpPr>
          <p:cNvPr id="624" name="Group"/>
          <p:cNvGrpSpPr/>
          <p:nvPr/>
        </p:nvGrpSpPr>
        <p:grpSpPr>
          <a:xfrm>
            <a:off x="8086073" y="6350822"/>
            <a:ext cx="528413" cy="528413"/>
            <a:chOff x="0" y="0"/>
            <a:chExt cx="528411" cy="528411"/>
          </a:xfrm>
        </p:grpSpPr>
        <p:sp>
          <p:nvSpPr>
            <p:cNvPr id="62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2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pic>
        <p:nvPicPr>
          <p:cNvPr id="625"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endParaRPr/>
          </a:p>
        </p:txBody>
      </p:sp>
      <p:sp>
        <p:nvSpPr>
          <p:cNvPr id="628" name="Line"/>
          <p:cNvSpPr/>
          <p:nvPr/>
        </p:nvSpPr>
        <p:spPr>
          <a:xfrm flipV="1">
            <a:off x="11633812" y="5745102"/>
            <a:ext cx="1" cy="1373631"/>
          </a:xfrm>
          <a:prstGeom prst="line">
            <a:avLst/>
          </a:prstGeom>
          <a:ln w="101600">
            <a:solidFill>
              <a:srgbClr val="000000"/>
            </a:solidFill>
            <a:miter/>
            <a:tailEnd type="triangle"/>
          </a:ln>
        </p:spPr>
        <p:txBody>
          <a:bodyPr tIns="91439" bIns="91439"/>
          <a:lstStyle/>
          <a:p>
            <a:endParaRPr/>
          </a:p>
        </p:txBody>
      </p:sp>
      <p:sp>
        <p:nvSpPr>
          <p:cNvPr id="629" name="Line"/>
          <p:cNvSpPr/>
          <p:nvPr/>
        </p:nvSpPr>
        <p:spPr>
          <a:xfrm flipV="1">
            <a:off x="10732069" y="5674820"/>
            <a:ext cx="1" cy="1373633"/>
          </a:xfrm>
          <a:prstGeom prst="line">
            <a:avLst/>
          </a:prstGeom>
          <a:ln w="101600">
            <a:solidFill>
              <a:srgbClr val="000000"/>
            </a:solidFill>
            <a:miter/>
            <a:tailEnd type="triangle"/>
          </a:ln>
        </p:spPr>
        <p:txBody>
          <a:bodyPr tIns="91439" bIns="91439"/>
          <a:lstStyle/>
          <a:p>
            <a:endParaRPr/>
          </a:p>
        </p:txBody>
      </p:sp>
      <p:sp>
        <p:nvSpPr>
          <p:cNvPr id="630" name="Easy to Integrate New Systems"/>
          <p:cNvSpPr txBox="1">
            <a:spLocks noGrp="1"/>
          </p:cNvSpPr>
          <p:nvPr>
            <p:ph type="title"/>
          </p:nvPr>
        </p:nvSpPr>
        <p:spPr>
          <a:prstGeom prst="rect">
            <a:avLst/>
          </a:prstGeom>
        </p:spPr>
        <p:txBody>
          <a:bodyPr/>
          <a:lstStyle/>
          <a:p>
            <a:r>
              <a:t>Easy to Integrate New Systems</a:t>
            </a:r>
          </a:p>
        </p:txBody>
      </p:sp>
      <p:grpSp>
        <p:nvGrpSpPr>
          <p:cNvPr id="633" name="Group"/>
          <p:cNvGrpSpPr/>
          <p:nvPr/>
        </p:nvGrpSpPr>
        <p:grpSpPr>
          <a:xfrm>
            <a:off x="4933724" y="4252512"/>
            <a:ext cx="4230476" cy="1476261"/>
            <a:chOff x="0" y="0"/>
            <a:chExt cx="4230475" cy="1476259"/>
          </a:xfrm>
        </p:grpSpPr>
        <p:sp>
          <p:nvSpPr>
            <p:cNvPr id="63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32"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636" name="Group"/>
          <p:cNvGrpSpPr/>
          <p:nvPr/>
        </p:nvGrpSpPr>
        <p:grpSpPr>
          <a:xfrm>
            <a:off x="10008827" y="4252512"/>
            <a:ext cx="4230477" cy="1476261"/>
            <a:chOff x="0" y="0"/>
            <a:chExt cx="4230475" cy="1476259"/>
          </a:xfrm>
        </p:grpSpPr>
        <p:sp>
          <p:nvSpPr>
            <p:cNvPr id="63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35"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639" name="Group"/>
          <p:cNvGrpSpPr/>
          <p:nvPr/>
        </p:nvGrpSpPr>
        <p:grpSpPr>
          <a:xfrm>
            <a:off x="15083932" y="4252512"/>
            <a:ext cx="4230476" cy="1476261"/>
            <a:chOff x="0" y="0"/>
            <a:chExt cx="4230475" cy="1476259"/>
          </a:xfrm>
        </p:grpSpPr>
        <p:sp>
          <p:nvSpPr>
            <p:cNvPr id="63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38"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642" name="Group"/>
          <p:cNvGrpSpPr/>
          <p:nvPr/>
        </p:nvGrpSpPr>
        <p:grpSpPr>
          <a:xfrm>
            <a:off x="4933724" y="9177049"/>
            <a:ext cx="4230476" cy="1476261"/>
            <a:chOff x="0" y="0"/>
            <a:chExt cx="4230475" cy="1476259"/>
          </a:xfrm>
        </p:grpSpPr>
        <p:sp>
          <p:nvSpPr>
            <p:cNvPr id="64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41"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645" name="Group"/>
          <p:cNvGrpSpPr/>
          <p:nvPr/>
        </p:nvGrpSpPr>
        <p:grpSpPr>
          <a:xfrm>
            <a:off x="10008827" y="9177049"/>
            <a:ext cx="4230477" cy="1476261"/>
            <a:chOff x="0" y="0"/>
            <a:chExt cx="4230475" cy="1476259"/>
          </a:xfrm>
        </p:grpSpPr>
        <p:sp>
          <p:nvSpPr>
            <p:cNvPr id="64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44"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648" name="Group"/>
          <p:cNvGrpSpPr/>
          <p:nvPr/>
        </p:nvGrpSpPr>
        <p:grpSpPr>
          <a:xfrm>
            <a:off x="15083932" y="9177049"/>
            <a:ext cx="4230476" cy="1476261"/>
            <a:chOff x="0" y="0"/>
            <a:chExt cx="4230475" cy="1476259"/>
          </a:xfrm>
        </p:grpSpPr>
        <p:sp>
          <p:nvSpPr>
            <p:cNvPr id="64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47"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Reporting</a:t>
              </a:r>
            </a:p>
          </p:txBody>
        </p:sp>
      </p:grpSp>
      <p:sp>
        <p:nvSpPr>
          <p:cNvPr id="649"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endParaRPr/>
          </a:p>
        </p:txBody>
      </p:sp>
      <p:grpSp>
        <p:nvGrpSpPr>
          <p:cNvPr id="652" name="Group"/>
          <p:cNvGrpSpPr/>
          <p:nvPr/>
        </p:nvGrpSpPr>
        <p:grpSpPr>
          <a:xfrm>
            <a:off x="4933724" y="7051621"/>
            <a:ext cx="14380684" cy="716281"/>
            <a:chOff x="0" y="0"/>
            <a:chExt cx="14380683" cy="716280"/>
          </a:xfrm>
        </p:grpSpPr>
        <p:sp>
          <p:nvSpPr>
            <p:cNvPr id="65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51"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Event Stream</a:t>
              </a:r>
            </a:p>
          </p:txBody>
        </p:sp>
      </p:grpSp>
      <p:grpSp>
        <p:nvGrpSpPr>
          <p:cNvPr id="655" name="Group"/>
          <p:cNvGrpSpPr/>
          <p:nvPr/>
        </p:nvGrpSpPr>
        <p:grpSpPr>
          <a:xfrm>
            <a:off x="5124882" y="6015006"/>
            <a:ext cx="528413" cy="528413"/>
            <a:chOff x="0" y="0"/>
            <a:chExt cx="528411" cy="528411"/>
          </a:xfrm>
        </p:grpSpPr>
        <p:sp>
          <p:nvSpPr>
            <p:cNvPr id="65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5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56"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endParaRPr/>
          </a:p>
        </p:txBody>
      </p:sp>
      <p:grpSp>
        <p:nvGrpSpPr>
          <p:cNvPr id="659" name="Group"/>
          <p:cNvGrpSpPr/>
          <p:nvPr/>
        </p:nvGrpSpPr>
        <p:grpSpPr>
          <a:xfrm>
            <a:off x="11343837" y="6238614"/>
            <a:ext cx="528413" cy="528413"/>
            <a:chOff x="0" y="0"/>
            <a:chExt cx="528411" cy="528411"/>
          </a:xfrm>
        </p:grpSpPr>
        <p:sp>
          <p:nvSpPr>
            <p:cNvPr id="65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5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60"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endParaRPr/>
          </a:p>
        </p:txBody>
      </p:sp>
      <p:grpSp>
        <p:nvGrpSpPr>
          <p:cNvPr id="663" name="Group"/>
          <p:cNvGrpSpPr/>
          <p:nvPr/>
        </p:nvGrpSpPr>
        <p:grpSpPr>
          <a:xfrm>
            <a:off x="15631493" y="6015006"/>
            <a:ext cx="528413" cy="528413"/>
            <a:chOff x="0" y="0"/>
            <a:chExt cx="528411" cy="528411"/>
          </a:xfrm>
        </p:grpSpPr>
        <p:sp>
          <p:nvSpPr>
            <p:cNvPr id="66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6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66" name="Group"/>
          <p:cNvGrpSpPr/>
          <p:nvPr/>
        </p:nvGrpSpPr>
        <p:grpSpPr>
          <a:xfrm>
            <a:off x="10467864" y="6167709"/>
            <a:ext cx="528413" cy="528413"/>
            <a:chOff x="0" y="0"/>
            <a:chExt cx="528411" cy="528411"/>
          </a:xfrm>
        </p:grpSpPr>
        <p:sp>
          <p:nvSpPr>
            <p:cNvPr id="66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6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69" name="Group"/>
          <p:cNvGrpSpPr/>
          <p:nvPr/>
        </p:nvGrpSpPr>
        <p:grpSpPr>
          <a:xfrm>
            <a:off x="15618640" y="8011897"/>
            <a:ext cx="528413" cy="528413"/>
            <a:chOff x="0" y="0"/>
            <a:chExt cx="528411" cy="528411"/>
          </a:xfrm>
        </p:grpSpPr>
        <p:sp>
          <p:nvSpPr>
            <p:cNvPr id="66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6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70"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endParaRPr/>
          </a:p>
        </p:txBody>
      </p:sp>
      <p:grpSp>
        <p:nvGrpSpPr>
          <p:cNvPr id="673" name="Group"/>
          <p:cNvGrpSpPr/>
          <p:nvPr/>
        </p:nvGrpSpPr>
        <p:grpSpPr>
          <a:xfrm>
            <a:off x="11858420" y="8066579"/>
            <a:ext cx="528413" cy="528413"/>
            <a:chOff x="0" y="0"/>
            <a:chExt cx="528411" cy="528411"/>
          </a:xfrm>
        </p:grpSpPr>
        <p:sp>
          <p:nvSpPr>
            <p:cNvPr id="67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7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74"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endParaRPr/>
          </a:p>
        </p:txBody>
      </p:sp>
      <p:grpSp>
        <p:nvGrpSpPr>
          <p:cNvPr id="677" name="Group"/>
          <p:cNvGrpSpPr/>
          <p:nvPr/>
        </p:nvGrpSpPr>
        <p:grpSpPr>
          <a:xfrm>
            <a:off x="13191909" y="6062914"/>
            <a:ext cx="528413" cy="528413"/>
            <a:chOff x="0" y="0"/>
            <a:chExt cx="528411" cy="528411"/>
          </a:xfrm>
        </p:grpSpPr>
        <p:sp>
          <p:nvSpPr>
            <p:cNvPr id="67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76"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80" name="Group"/>
          <p:cNvGrpSpPr/>
          <p:nvPr/>
        </p:nvGrpSpPr>
        <p:grpSpPr>
          <a:xfrm>
            <a:off x="6784755" y="8122066"/>
            <a:ext cx="528413" cy="528413"/>
            <a:chOff x="0" y="0"/>
            <a:chExt cx="528411" cy="528411"/>
          </a:xfrm>
        </p:grpSpPr>
        <p:sp>
          <p:nvSpPr>
            <p:cNvPr id="678"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79"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81" name="Line"/>
          <p:cNvSpPr/>
          <p:nvPr/>
        </p:nvSpPr>
        <p:spPr>
          <a:xfrm flipV="1">
            <a:off x="17199169" y="5720824"/>
            <a:ext cx="1" cy="1373631"/>
          </a:xfrm>
          <a:prstGeom prst="line">
            <a:avLst/>
          </a:prstGeom>
          <a:ln w="101600">
            <a:solidFill>
              <a:srgbClr val="000000"/>
            </a:solidFill>
            <a:miter/>
            <a:tailEnd type="triangle"/>
          </a:ln>
        </p:spPr>
        <p:txBody>
          <a:bodyPr tIns="91439" bIns="91439"/>
          <a:lstStyle/>
          <a:p>
            <a:endParaRPr/>
          </a:p>
        </p:txBody>
      </p:sp>
      <p:sp>
        <p:nvSpPr>
          <p:cNvPr id="682"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endParaRPr/>
          </a:p>
        </p:txBody>
      </p:sp>
      <p:sp>
        <p:nvSpPr>
          <p:cNvPr id="683" name="Line"/>
          <p:cNvSpPr/>
          <p:nvPr/>
        </p:nvSpPr>
        <p:spPr>
          <a:xfrm flipV="1">
            <a:off x="18562903" y="7725065"/>
            <a:ext cx="1" cy="1373631"/>
          </a:xfrm>
          <a:prstGeom prst="line">
            <a:avLst/>
          </a:prstGeom>
          <a:ln w="101600">
            <a:solidFill>
              <a:srgbClr val="000000"/>
            </a:solidFill>
            <a:miter/>
            <a:tailEnd type="triangle"/>
          </a:ln>
        </p:spPr>
        <p:txBody>
          <a:bodyPr tIns="91439" bIns="91439"/>
          <a:lstStyle/>
          <a:p>
            <a:endParaRPr/>
          </a:p>
        </p:txBody>
      </p:sp>
      <p:grpSp>
        <p:nvGrpSpPr>
          <p:cNvPr id="686" name="Group"/>
          <p:cNvGrpSpPr/>
          <p:nvPr/>
        </p:nvGrpSpPr>
        <p:grpSpPr>
          <a:xfrm>
            <a:off x="16966041" y="6244821"/>
            <a:ext cx="528413" cy="528413"/>
            <a:chOff x="0" y="0"/>
            <a:chExt cx="528411" cy="528411"/>
          </a:xfrm>
        </p:grpSpPr>
        <p:sp>
          <p:nvSpPr>
            <p:cNvPr id="68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8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89" name="Group"/>
          <p:cNvGrpSpPr/>
          <p:nvPr/>
        </p:nvGrpSpPr>
        <p:grpSpPr>
          <a:xfrm>
            <a:off x="18308327" y="6062914"/>
            <a:ext cx="528413" cy="528413"/>
            <a:chOff x="0" y="0"/>
            <a:chExt cx="528411" cy="528411"/>
          </a:xfrm>
        </p:grpSpPr>
        <p:sp>
          <p:nvSpPr>
            <p:cNvPr id="68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8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92" name="Group"/>
          <p:cNvGrpSpPr/>
          <p:nvPr/>
        </p:nvGrpSpPr>
        <p:grpSpPr>
          <a:xfrm>
            <a:off x="18267480" y="8330786"/>
            <a:ext cx="528413" cy="528413"/>
            <a:chOff x="0" y="0"/>
            <a:chExt cx="528411" cy="528411"/>
          </a:xfrm>
        </p:grpSpPr>
        <p:sp>
          <p:nvSpPr>
            <p:cNvPr id="690"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91"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93" name="Line"/>
          <p:cNvSpPr/>
          <p:nvPr/>
        </p:nvSpPr>
        <p:spPr>
          <a:xfrm flipV="1">
            <a:off x="8381498" y="5745102"/>
            <a:ext cx="1" cy="1373631"/>
          </a:xfrm>
          <a:prstGeom prst="line">
            <a:avLst/>
          </a:prstGeom>
          <a:ln w="101600">
            <a:solidFill>
              <a:srgbClr val="000000"/>
            </a:solidFill>
            <a:miter/>
            <a:tailEnd type="triangle"/>
          </a:ln>
        </p:spPr>
        <p:txBody>
          <a:bodyPr tIns="91439" bIns="91439"/>
          <a:lstStyle/>
          <a:p>
            <a:endParaRPr/>
          </a:p>
        </p:txBody>
      </p:sp>
      <p:grpSp>
        <p:nvGrpSpPr>
          <p:cNvPr id="696" name="Group"/>
          <p:cNvGrpSpPr/>
          <p:nvPr/>
        </p:nvGrpSpPr>
        <p:grpSpPr>
          <a:xfrm>
            <a:off x="8086073" y="6350822"/>
            <a:ext cx="528413" cy="528413"/>
            <a:chOff x="0" y="0"/>
            <a:chExt cx="528411" cy="528411"/>
          </a:xfrm>
        </p:grpSpPr>
        <p:sp>
          <p:nvSpPr>
            <p:cNvPr id="69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9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99" name="Group"/>
          <p:cNvGrpSpPr/>
          <p:nvPr/>
        </p:nvGrpSpPr>
        <p:grpSpPr>
          <a:xfrm>
            <a:off x="12623293" y="11438146"/>
            <a:ext cx="4230477" cy="1476261"/>
            <a:chOff x="0" y="0"/>
            <a:chExt cx="4230475" cy="1476259"/>
          </a:xfrm>
        </p:grpSpPr>
        <p:sp>
          <p:nvSpPr>
            <p:cNvPr id="697" name="Rounded Rectangle"/>
            <p:cNvSpPr/>
            <p:nvPr/>
          </p:nvSpPr>
          <p:spPr>
            <a:xfrm>
              <a:off x="0" y="0"/>
              <a:ext cx="4230476" cy="1476260"/>
            </a:xfrm>
            <a:prstGeom prst="roundRect">
              <a:avLst>
                <a:gd name="adj" fmla="val 16667"/>
              </a:avLst>
            </a:prstGeom>
            <a:solidFill>
              <a:srgbClr val="C0000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98" name="New System"/>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New System</a:t>
              </a:r>
            </a:p>
          </p:txBody>
        </p:sp>
      </p:grpSp>
      <p:sp>
        <p:nvSpPr>
          <p:cNvPr id="700" name="Line"/>
          <p:cNvSpPr/>
          <p:nvPr/>
        </p:nvSpPr>
        <p:spPr>
          <a:xfrm flipH="1">
            <a:off x="14738531" y="7727099"/>
            <a:ext cx="20083" cy="3711047"/>
          </a:xfrm>
          <a:prstGeom prst="line">
            <a:avLst/>
          </a:prstGeom>
          <a:ln w="101600">
            <a:solidFill>
              <a:srgbClr val="000000"/>
            </a:solidFill>
            <a:miter/>
            <a:tailEnd type="triangle"/>
          </a:ln>
        </p:spPr>
        <p:txBody>
          <a:bodyPr tIns="91439" bIns="91439"/>
          <a:lstStyle/>
          <a:p>
            <a:endParaRPr/>
          </a:p>
        </p:txBody>
      </p:sp>
      <p:grpSp>
        <p:nvGrpSpPr>
          <p:cNvPr id="703" name="Group"/>
          <p:cNvGrpSpPr/>
          <p:nvPr/>
        </p:nvGrpSpPr>
        <p:grpSpPr>
          <a:xfrm>
            <a:off x="14494408" y="9041055"/>
            <a:ext cx="528413" cy="528413"/>
            <a:chOff x="0" y="0"/>
            <a:chExt cx="528411" cy="528411"/>
          </a:xfrm>
        </p:grpSpPr>
        <p:sp>
          <p:nvSpPr>
            <p:cNvPr id="70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0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pic>
        <p:nvPicPr>
          <p:cNvPr id="704"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0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1" animBg="1" advAuto="0"/>
      <p:bldP spid="700" grpId="3" animBg="1" advAuto="0"/>
      <p:bldP spid="703"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0" name="Group"/>
          <p:cNvGrpSpPr/>
          <p:nvPr/>
        </p:nvGrpSpPr>
        <p:grpSpPr>
          <a:xfrm>
            <a:off x="16068529" y="2899419"/>
            <a:ext cx="4230477" cy="1476261"/>
            <a:chOff x="0" y="0"/>
            <a:chExt cx="4230475" cy="1476259"/>
          </a:xfrm>
        </p:grpSpPr>
        <p:sp>
          <p:nvSpPr>
            <p:cNvPr id="7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09"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713" name="Group"/>
          <p:cNvGrpSpPr/>
          <p:nvPr/>
        </p:nvGrpSpPr>
        <p:grpSpPr>
          <a:xfrm>
            <a:off x="15727841" y="3300012"/>
            <a:ext cx="4230477" cy="1476261"/>
            <a:chOff x="0" y="0"/>
            <a:chExt cx="4230475" cy="1476259"/>
          </a:xfrm>
        </p:grpSpPr>
        <p:sp>
          <p:nvSpPr>
            <p:cNvPr id="71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12"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716" name="Group"/>
          <p:cNvGrpSpPr/>
          <p:nvPr/>
        </p:nvGrpSpPr>
        <p:grpSpPr>
          <a:xfrm>
            <a:off x="15379216" y="3769092"/>
            <a:ext cx="4230477" cy="1476261"/>
            <a:chOff x="0" y="0"/>
            <a:chExt cx="4230475" cy="1476259"/>
          </a:xfrm>
        </p:grpSpPr>
        <p:sp>
          <p:nvSpPr>
            <p:cNvPr id="71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15"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sp>
        <p:nvSpPr>
          <p:cNvPr id="717"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endParaRPr/>
          </a:p>
        </p:txBody>
      </p:sp>
      <p:sp>
        <p:nvSpPr>
          <p:cNvPr id="718" name="Line"/>
          <p:cNvSpPr/>
          <p:nvPr/>
        </p:nvSpPr>
        <p:spPr>
          <a:xfrm flipV="1">
            <a:off x="11633812" y="5745102"/>
            <a:ext cx="1" cy="1373631"/>
          </a:xfrm>
          <a:prstGeom prst="line">
            <a:avLst/>
          </a:prstGeom>
          <a:ln w="101600">
            <a:solidFill>
              <a:srgbClr val="000000"/>
            </a:solidFill>
            <a:miter/>
            <a:tailEnd type="triangle"/>
          </a:ln>
        </p:spPr>
        <p:txBody>
          <a:bodyPr tIns="91439" bIns="91439"/>
          <a:lstStyle/>
          <a:p>
            <a:endParaRPr/>
          </a:p>
        </p:txBody>
      </p:sp>
      <p:sp>
        <p:nvSpPr>
          <p:cNvPr id="719" name="Line"/>
          <p:cNvSpPr/>
          <p:nvPr/>
        </p:nvSpPr>
        <p:spPr>
          <a:xfrm flipV="1">
            <a:off x="10732069" y="5674820"/>
            <a:ext cx="1" cy="1373633"/>
          </a:xfrm>
          <a:prstGeom prst="line">
            <a:avLst/>
          </a:prstGeom>
          <a:ln w="101600">
            <a:solidFill>
              <a:srgbClr val="000000"/>
            </a:solidFill>
            <a:miter/>
            <a:tailEnd type="triangle"/>
          </a:ln>
        </p:spPr>
        <p:txBody>
          <a:bodyPr tIns="91439" bIns="91439"/>
          <a:lstStyle/>
          <a:p>
            <a:endParaRPr/>
          </a:p>
        </p:txBody>
      </p:sp>
      <p:sp>
        <p:nvSpPr>
          <p:cNvPr id="720" name="Scales"/>
          <p:cNvSpPr txBox="1">
            <a:spLocks noGrp="1"/>
          </p:cNvSpPr>
          <p:nvPr>
            <p:ph type="title"/>
          </p:nvPr>
        </p:nvSpPr>
        <p:spPr>
          <a:prstGeom prst="rect">
            <a:avLst/>
          </a:prstGeom>
        </p:spPr>
        <p:txBody>
          <a:bodyPr/>
          <a:lstStyle/>
          <a:p>
            <a:r>
              <a:t>Scales</a:t>
            </a:r>
          </a:p>
        </p:txBody>
      </p:sp>
      <p:grpSp>
        <p:nvGrpSpPr>
          <p:cNvPr id="723" name="Group"/>
          <p:cNvGrpSpPr/>
          <p:nvPr/>
        </p:nvGrpSpPr>
        <p:grpSpPr>
          <a:xfrm>
            <a:off x="4933724" y="4252512"/>
            <a:ext cx="4230476" cy="1476261"/>
            <a:chOff x="0" y="0"/>
            <a:chExt cx="4230475" cy="1476259"/>
          </a:xfrm>
        </p:grpSpPr>
        <p:sp>
          <p:nvSpPr>
            <p:cNvPr id="7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22"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726" name="Group"/>
          <p:cNvGrpSpPr/>
          <p:nvPr/>
        </p:nvGrpSpPr>
        <p:grpSpPr>
          <a:xfrm>
            <a:off x="10008827" y="4252512"/>
            <a:ext cx="4230477" cy="1476261"/>
            <a:chOff x="0" y="0"/>
            <a:chExt cx="4230475" cy="1476259"/>
          </a:xfrm>
        </p:grpSpPr>
        <p:sp>
          <p:nvSpPr>
            <p:cNvPr id="7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25"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729" name="Group"/>
          <p:cNvGrpSpPr/>
          <p:nvPr/>
        </p:nvGrpSpPr>
        <p:grpSpPr>
          <a:xfrm>
            <a:off x="15083932" y="4252512"/>
            <a:ext cx="4230476" cy="1476261"/>
            <a:chOff x="0" y="0"/>
            <a:chExt cx="4230475" cy="1476259"/>
          </a:xfrm>
        </p:grpSpPr>
        <p:sp>
          <p:nvSpPr>
            <p:cNvPr id="7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28"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732" name="Group"/>
          <p:cNvGrpSpPr/>
          <p:nvPr/>
        </p:nvGrpSpPr>
        <p:grpSpPr>
          <a:xfrm>
            <a:off x="4933724" y="9177049"/>
            <a:ext cx="4230476" cy="1476261"/>
            <a:chOff x="0" y="0"/>
            <a:chExt cx="4230475" cy="1476259"/>
          </a:xfrm>
        </p:grpSpPr>
        <p:sp>
          <p:nvSpPr>
            <p:cNvPr id="7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31"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735" name="Group"/>
          <p:cNvGrpSpPr/>
          <p:nvPr/>
        </p:nvGrpSpPr>
        <p:grpSpPr>
          <a:xfrm>
            <a:off x="10008827" y="9177049"/>
            <a:ext cx="4230477" cy="1476261"/>
            <a:chOff x="0" y="0"/>
            <a:chExt cx="4230475" cy="1476259"/>
          </a:xfrm>
        </p:grpSpPr>
        <p:sp>
          <p:nvSpPr>
            <p:cNvPr id="73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34"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738" name="Group"/>
          <p:cNvGrpSpPr/>
          <p:nvPr/>
        </p:nvGrpSpPr>
        <p:grpSpPr>
          <a:xfrm>
            <a:off x="15083932" y="9177049"/>
            <a:ext cx="4230476" cy="1476261"/>
            <a:chOff x="0" y="0"/>
            <a:chExt cx="4230475" cy="1476259"/>
          </a:xfrm>
        </p:grpSpPr>
        <p:sp>
          <p:nvSpPr>
            <p:cNvPr id="73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37"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Reporting</a:t>
              </a:r>
            </a:p>
          </p:txBody>
        </p:sp>
      </p:grpSp>
      <p:sp>
        <p:nvSpPr>
          <p:cNvPr id="739"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endParaRPr/>
          </a:p>
        </p:txBody>
      </p:sp>
      <p:grpSp>
        <p:nvGrpSpPr>
          <p:cNvPr id="742" name="Group"/>
          <p:cNvGrpSpPr/>
          <p:nvPr/>
        </p:nvGrpSpPr>
        <p:grpSpPr>
          <a:xfrm>
            <a:off x="4933724" y="7051621"/>
            <a:ext cx="14380684" cy="716281"/>
            <a:chOff x="0" y="0"/>
            <a:chExt cx="14380683" cy="716280"/>
          </a:xfrm>
        </p:grpSpPr>
        <p:sp>
          <p:nvSpPr>
            <p:cNvPr id="74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41"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Event Stream</a:t>
              </a:r>
            </a:p>
          </p:txBody>
        </p:sp>
      </p:grpSp>
      <p:grpSp>
        <p:nvGrpSpPr>
          <p:cNvPr id="745" name="Group"/>
          <p:cNvGrpSpPr/>
          <p:nvPr/>
        </p:nvGrpSpPr>
        <p:grpSpPr>
          <a:xfrm>
            <a:off x="5124882" y="6015006"/>
            <a:ext cx="528413" cy="528413"/>
            <a:chOff x="0" y="0"/>
            <a:chExt cx="528411" cy="528411"/>
          </a:xfrm>
        </p:grpSpPr>
        <p:sp>
          <p:nvSpPr>
            <p:cNvPr id="74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44"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46"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endParaRPr/>
          </a:p>
        </p:txBody>
      </p:sp>
      <p:grpSp>
        <p:nvGrpSpPr>
          <p:cNvPr id="749" name="Group"/>
          <p:cNvGrpSpPr/>
          <p:nvPr/>
        </p:nvGrpSpPr>
        <p:grpSpPr>
          <a:xfrm>
            <a:off x="11343837" y="6238614"/>
            <a:ext cx="528413" cy="528413"/>
            <a:chOff x="0" y="0"/>
            <a:chExt cx="528411" cy="528411"/>
          </a:xfrm>
        </p:grpSpPr>
        <p:sp>
          <p:nvSpPr>
            <p:cNvPr id="74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4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50"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endParaRPr/>
          </a:p>
        </p:txBody>
      </p:sp>
      <p:grpSp>
        <p:nvGrpSpPr>
          <p:cNvPr id="753" name="Group"/>
          <p:cNvGrpSpPr/>
          <p:nvPr/>
        </p:nvGrpSpPr>
        <p:grpSpPr>
          <a:xfrm>
            <a:off x="15631493" y="6015006"/>
            <a:ext cx="528413" cy="528413"/>
            <a:chOff x="0" y="0"/>
            <a:chExt cx="528411" cy="528411"/>
          </a:xfrm>
        </p:grpSpPr>
        <p:sp>
          <p:nvSpPr>
            <p:cNvPr id="75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5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56" name="Group"/>
          <p:cNvGrpSpPr/>
          <p:nvPr/>
        </p:nvGrpSpPr>
        <p:grpSpPr>
          <a:xfrm>
            <a:off x="10467864" y="6167709"/>
            <a:ext cx="528413" cy="528413"/>
            <a:chOff x="0" y="0"/>
            <a:chExt cx="528411" cy="528411"/>
          </a:xfrm>
        </p:grpSpPr>
        <p:sp>
          <p:nvSpPr>
            <p:cNvPr id="75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5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59" name="Group"/>
          <p:cNvGrpSpPr/>
          <p:nvPr/>
        </p:nvGrpSpPr>
        <p:grpSpPr>
          <a:xfrm>
            <a:off x="15618640" y="8011897"/>
            <a:ext cx="528413" cy="528413"/>
            <a:chOff x="0" y="0"/>
            <a:chExt cx="528411" cy="528411"/>
          </a:xfrm>
        </p:grpSpPr>
        <p:sp>
          <p:nvSpPr>
            <p:cNvPr id="75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5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60"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endParaRPr/>
          </a:p>
        </p:txBody>
      </p:sp>
      <p:grpSp>
        <p:nvGrpSpPr>
          <p:cNvPr id="763" name="Group"/>
          <p:cNvGrpSpPr/>
          <p:nvPr/>
        </p:nvGrpSpPr>
        <p:grpSpPr>
          <a:xfrm>
            <a:off x="11858420" y="8066579"/>
            <a:ext cx="528413" cy="528413"/>
            <a:chOff x="0" y="0"/>
            <a:chExt cx="528411" cy="528411"/>
          </a:xfrm>
        </p:grpSpPr>
        <p:sp>
          <p:nvSpPr>
            <p:cNvPr id="76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6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64"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endParaRPr/>
          </a:p>
        </p:txBody>
      </p:sp>
      <p:grpSp>
        <p:nvGrpSpPr>
          <p:cNvPr id="767" name="Group"/>
          <p:cNvGrpSpPr/>
          <p:nvPr/>
        </p:nvGrpSpPr>
        <p:grpSpPr>
          <a:xfrm>
            <a:off x="13191909" y="6062914"/>
            <a:ext cx="528413" cy="528413"/>
            <a:chOff x="0" y="0"/>
            <a:chExt cx="528411" cy="528411"/>
          </a:xfrm>
        </p:grpSpPr>
        <p:sp>
          <p:nvSpPr>
            <p:cNvPr id="76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6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70" name="Group"/>
          <p:cNvGrpSpPr/>
          <p:nvPr/>
        </p:nvGrpSpPr>
        <p:grpSpPr>
          <a:xfrm>
            <a:off x="6784755" y="8122066"/>
            <a:ext cx="528413" cy="528413"/>
            <a:chOff x="0" y="0"/>
            <a:chExt cx="528411" cy="528411"/>
          </a:xfrm>
        </p:grpSpPr>
        <p:sp>
          <p:nvSpPr>
            <p:cNvPr id="768"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69"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71" name="Line"/>
          <p:cNvSpPr/>
          <p:nvPr/>
        </p:nvSpPr>
        <p:spPr>
          <a:xfrm flipV="1">
            <a:off x="17199169" y="5720824"/>
            <a:ext cx="1" cy="1373631"/>
          </a:xfrm>
          <a:prstGeom prst="line">
            <a:avLst/>
          </a:prstGeom>
          <a:ln w="101600">
            <a:solidFill>
              <a:srgbClr val="000000"/>
            </a:solidFill>
            <a:miter/>
            <a:tailEnd type="triangle"/>
          </a:ln>
        </p:spPr>
        <p:txBody>
          <a:bodyPr tIns="91439" bIns="91439"/>
          <a:lstStyle/>
          <a:p>
            <a:endParaRPr/>
          </a:p>
        </p:txBody>
      </p:sp>
      <p:sp>
        <p:nvSpPr>
          <p:cNvPr id="772"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endParaRPr/>
          </a:p>
        </p:txBody>
      </p:sp>
      <p:sp>
        <p:nvSpPr>
          <p:cNvPr id="773" name="Line"/>
          <p:cNvSpPr/>
          <p:nvPr/>
        </p:nvSpPr>
        <p:spPr>
          <a:xfrm flipV="1">
            <a:off x="18562903" y="7725065"/>
            <a:ext cx="1" cy="1373631"/>
          </a:xfrm>
          <a:prstGeom prst="line">
            <a:avLst/>
          </a:prstGeom>
          <a:ln w="101600">
            <a:solidFill>
              <a:srgbClr val="000000"/>
            </a:solidFill>
            <a:miter/>
            <a:tailEnd type="triangle"/>
          </a:ln>
        </p:spPr>
        <p:txBody>
          <a:bodyPr tIns="91439" bIns="91439"/>
          <a:lstStyle/>
          <a:p>
            <a:endParaRPr/>
          </a:p>
        </p:txBody>
      </p:sp>
      <p:grpSp>
        <p:nvGrpSpPr>
          <p:cNvPr id="776" name="Group"/>
          <p:cNvGrpSpPr/>
          <p:nvPr/>
        </p:nvGrpSpPr>
        <p:grpSpPr>
          <a:xfrm>
            <a:off x="16966041" y="6244821"/>
            <a:ext cx="528413" cy="528413"/>
            <a:chOff x="0" y="0"/>
            <a:chExt cx="528411" cy="528411"/>
          </a:xfrm>
        </p:grpSpPr>
        <p:sp>
          <p:nvSpPr>
            <p:cNvPr id="77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7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79" name="Group"/>
          <p:cNvGrpSpPr/>
          <p:nvPr/>
        </p:nvGrpSpPr>
        <p:grpSpPr>
          <a:xfrm>
            <a:off x="18308327" y="6062914"/>
            <a:ext cx="528413" cy="528413"/>
            <a:chOff x="0" y="0"/>
            <a:chExt cx="528411" cy="528411"/>
          </a:xfrm>
        </p:grpSpPr>
        <p:sp>
          <p:nvSpPr>
            <p:cNvPr id="77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7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82" name="Group"/>
          <p:cNvGrpSpPr/>
          <p:nvPr/>
        </p:nvGrpSpPr>
        <p:grpSpPr>
          <a:xfrm>
            <a:off x="18267480" y="8330786"/>
            <a:ext cx="528413" cy="528413"/>
            <a:chOff x="0" y="0"/>
            <a:chExt cx="528411" cy="528411"/>
          </a:xfrm>
        </p:grpSpPr>
        <p:sp>
          <p:nvSpPr>
            <p:cNvPr id="780"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81"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83" name="Line"/>
          <p:cNvSpPr/>
          <p:nvPr/>
        </p:nvSpPr>
        <p:spPr>
          <a:xfrm flipV="1">
            <a:off x="8381498" y="5745102"/>
            <a:ext cx="1" cy="1373631"/>
          </a:xfrm>
          <a:prstGeom prst="line">
            <a:avLst/>
          </a:prstGeom>
          <a:ln w="101600">
            <a:solidFill>
              <a:srgbClr val="000000"/>
            </a:solidFill>
            <a:miter/>
            <a:tailEnd type="triangle"/>
          </a:ln>
        </p:spPr>
        <p:txBody>
          <a:bodyPr tIns="91439" bIns="91439"/>
          <a:lstStyle/>
          <a:p>
            <a:endParaRPr/>
          </a:p>
        </p:txBody>
      </p:sp>
      <p:grpSp>
        <p:nvGrpSpPr>
          <p:cNvPr id="786" name="Group"/>
          <p:cNvGrpSpPr/>
          <p:nvPr/>
        </p:nvGrpSpPr>
        <p:grpSpPr>
          <a:xfrm>
            <a:off x="8086073" y="6350822"/>
            <a:ext cx="528413" cy="528413"/>
            <a:chOff x="0" y="0"/>
            <a:chExt cx="528411" cy="528411"/>
          </a:xfrm>
        </p:grpSpPr>
        <p:sp>
          <p:nvSpPr>
            <p:cNvPr id="78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8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pic>
        <p:nvPicPr>
          <p:cNvPr id="787"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716"/>
                                        </p:tgtEl>
                                        <p:attrNameLst>
                                          <p:attrName>style.visibility</p:attrName>
                                        </p:attrNameLst>
                                      </p:cBhvr>
                                      <p:to>
                                        <p:strVal val="visible"/>
                                      </p:to>
                                    </p:set>
                                    <p:animEffect transition="in" filter="fade">
                                      <p:cBhvr>
                                        <p:cTn id="7" dur="500"/>
                                        <p:tgtEl>
                                          <p:spTgt spid="716"/>
                                        </p:tgtEl>
                                      </p:cBhvr>
                                    </p:animEffect>
                                  </p:childTnLst>
                                </p:cTn>
                              </p:par>
                            </p:childTnLst>
                          </p:cTn>
                        </p:par>
                        <p:par>
                          <p:cTn id="8" fill="hold">
                            <p:stCondLst>
                              <p:cond delay="500"/>
                            </p:stCondLst>
                            <p:childTnLst>
                              <p:par>
                                <p:cTn id="9" presetID="10" presetClass="entr" fill="hold" grpId="2" nodeType="afterEffect">
                                  <p:stCondLst>
                                    <p:cond delay="500"/>
                                  </p:stCondLst>
                                  <p:iterate>
                                    <p:tmAbs val="0"/>
                                  </p:iterate>
                                  <p:childTnLst>
                                    <p:set>
                                      <p:cBhvr>
                                        <p:cTn id="10" fill="hold"/>
                                        <p:tgtEl>
                                          <p:spTgt spid="713"/>
                                        </p:tgtEl>
                                        <p:attrNameLst>
                                          <p:attrName>style.visibility</p:attrName>
                                        </p:attrNameLst>
                                      </p:cBhvr>
                                      <p:to>
                                        <p:strVal val="visible"/>
                                      </p:to>
                                    </p:set>
                                    <p:animEffect transition="in" filter="fade">
                                      <p:cBhvr>
                                        <p:cTn id="11" dur="500"/>
                                        <p:tgtEl>
                                          <p:spTgt spid="713"/>
                                        </p:tgtEl>
                                      </p:cBhvr>
                                    </p:animEffect>
                                  </p:childTnLst>
                                </p:cTn>
                              </p:par>
                            </p:childTnLst>
                          </p:cTn>
                        </p:par>
                        <p:par>
                          <p:cTn id="12" fill="hold">
                            <p:stCondLst>
                              <p:cond delay="1500"/>
                            </p:stCondLst>
                            <p:childTnLst>
                              <p:par>
                                <p:cTn id="13" presetID="10" presetClass="entr" fill="hold" grpId="3" nodeType="afterEffect">
                                  <p:stCondLst>
                                    <p:cond delay="500"/>
                                  </p:stCondLst>
                                  <p:iterate>
                                    <p:tmAbs val="0"/>
                                  </p:iterate>
                                  <p:childTnLst>
                                    <p:set>
                                      <p:cBhvr>
                                        <p:cTn id="14" fill="hold"/>
                                        <p:tgtEl>
                                          <p:spTgt spid="710"/>
                                        </p:tgtEl>
                                        <p:attrNameLst>
                                          <p:attrName>style.visibility</p:attrName>
                                        </p:attrNameLst>
                                      </p:cBhvr>
                                      <p:to>
                                        <p:strVal val="visible"/>
                                      </p:to>
                                    </p:set>
                                    <p:animEffect transition="in" filter="fade">
                                      <p:cBhvr>
                                        <p:cTn id="15"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 grpId="3" animBg="1" advAuto="0"/>
      <p:bldP spid="713" grpId="2" animBg="1" advAuto="0"/>
      <p:bldP spid="716" grpId="1"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endParaRPr/>
          </a:p>
        </p:txBody>
      </p:sp>
      <p:sp>
        <p:nvSpPr>
          <p:cNvPr id="790" name="Line"/>
          <p:cNvSpPr/>
          <p:nvPr/>
        </p:nvSpPr>
        <p:spPr>
          <a:xfrm flipV="1">
            <a:off x="11633812" y="5745102"/>
            <a:ext cx="1" cy="1373631"/>
          </a:xfrm>
          <a:prstGeom prst="line">
            <a:avLst/>
          </a:prstGeom>
          <a:ln w="101600">
            <a:solidFill>
              <a:srgbClr val="000000"/>
            </a:solidFill>
            <a:miter/>
            <a:tailEnd type="triangle"/>
          </a:ln>
        </p:spPr>
        <p:txBody>
          <a:bodyPr tIns="91439" bIns="91439"/>
          <a:lstStyle/>
          <a:p>
            <a:endParaRPr/>
          </a:p>
        </p:txBody>
      </p:sp>
      <p:sp>
        <p:nvSpPr>
          <p:cNvPr id="791" name="Line"/>
          <p:cNvSpPr/>
          <p:nvPr/>
        </p:nvSpPr>
        <p:spPr>
          <a:xfrm flipV="1">
            <a:off x="10732069" y="5674820"/>
            <a:ext cx="1" cy="1373633"/>
          </a:xfrm>
          <a:prstGeom prst="line">
            <a:avLst/>
          </a:prstGeom>
          <a:ln w="101600">
            <a:solidFill>
              <a:srgbClr val="000000"/>
            </a:solidFill>
            <a:miter/>
            <a:tailEnd type="triangle"/>
          </a:ln>
        </p:spPr>
        <p:txBody>
          <a:bodyPr tIns="91439" bIns="91439"/>
          <a:lstStyle/>
          <a:p>
            <a:endParaRPr/>
          </a:p>
        </p:txBody>
      </p:sp>
      <p:sp>
        <p:nvSpPr>
          <p:cNvPr id="792" name="Addresses “Data in Motion”"/>
          <p:cNvSpPr txBox="1">
            <a:spLocks noGrp="1"/>
          </p:cNvSpPr>
          <p:nvPr>
            <p:ph type="title"/>
          </p:nvPr>
        </p:nvSpPr>
        <p:spPr>
          <a:prstGeom prst="rect">
            <a:avLst/>
          </a:prstGeom>
        </p:spPr>
        <p:txBody>
          <a:bodyPr/>
          <a:lstStyle/>
          <a:p>
            <a:pPr lvl="1"/>
            <a:r>
              <a:t>Addresses “Data in Motion”</a:t>
            </a:r>
          </a:p>
        </p:txBody>
      </p:sp>
      <p:grpSp>
        <p:nvGrpSpPr>
          <p:cNvPr id="795" name="Group"/>
          <p:cNvGrpSpPr/>
          <p:nvPr/>
        </p:nvGrpSpPr>
        <p:grpSpPr>
          <a:xfrm>
            <a:off x="4933724" y="4252512"/>
            <a:ext cx="4230476" cy="1476261"/>
            <a:chOff x="0" y="0"/>
            <a:chExt cx="4230475" cy="1476259"/>
          </a:xfrm>
        </p:grpSpPr>
        <p:sp>
          <p:nvSpPr>
            <p:cNvPr id="79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94"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798" name="Group"/>
          <p:cNvGrpSpPr/>
          <p:nvPr/>
        </p:nvGrpSpPr>
        <p:grpSpPr>
          <a:xfrm>
            <a:off x="10008827" y="4252512"/>
            <a:ext cx="4230477" cy="1476261"/>
            <a:chOff x="0" y="0"/>
            <a:chExt cx="4230475" cy="1476259"/>
          </a:xfrm>
        </p:grpSpPr>
        <p:sp>
          <p:nvSpPr>
            <p:cNvPr id="79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97"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801" name="Group"/>
          <p:cNvGrpSpPr/>
          <p:nvPr/>
        </p:nvGrpSpPr>
        <p:grpSpPr>
          <a:xfrm>
            <a:off x="15083932" y="4252512"/>
            <a:ext cx="4230476" cy="1476261"/>
            <a:chOff x="0" y="0"/>
            <a:chExt cx="4230475" cy="1476259"/>
          </a:xfrm>
        </p:grpSpPr>
        <p:sp>
          <p:nvSpPr>
            <p:cNvPr id="79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00"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804" name="Group"/>
          <p:cNvGrpSpPr/>
          <p:nvPr/>
        </p:nvGrpSpPr>
        <p:grpSpPr>
          <a:xfrm>
            <a:off x="4933724" y="9177049"/>
            <a:ext cx="4230476" cy="1476261"/>
            <a:chOff x="0" y="0"/>
            <a:chExt cx="4230475" cy="1476259"/>
          </a:xfrm>
        </p:grpSpPr>
        <p:sp>
          <p:nvSpPr>
            <p:cNvPr id="80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03"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807" name="Group"/>
          <p:cNvGrpSpPr/>
          <p:nvPr/>
        </p:nvGrpSpPr>
        <p:grpSpPr>
          <a:xfrm>
            <a:off x="10008827" y="9177049"/>
            <a:ext cx="4230477" cy="1476261"/>
            <a:chOff x="0" y="0"/>
            <a:chExt cx="4230475" cy="1476259"/>
          </a:xfrm>
        </p:grpSpPr>
        <p:sp>
          <p:nvSpPr>
            <p:cNvPr id="80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06"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810" name="Group"/>
          <p:cNvGrpSpPr/>
          <p:nvPr/>
        </p:nvGrpSpPr>
        <p:grpSpPr>
          <a:xfrm>
            <a:off x="15083932" y="9177049"/>
            <a:ext cx="4230476" cy="1476261"/>
            <a:chOff x="0" y="0"/>
            <a:chExt cx="4230475" cy="1476259"/>
          </a:xfrm>
        </p:grpSpPr>
        <p:sp>
          <p:nvSpPr>
            <p:cNvPr id="8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09"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Reporting</a:t>
              </a:r>
            </a:p>
          </p:txBody>
        </p:sp>
      </p:grpSp>
      <p:sp>
        <p:nvSpPr>
          <p:cNvPr id="811"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endParaRPr/>
          </a:p>
        </p:txBody>
      </p:sp>
      <p:grpSp>
        <p:nvGrpSpPr>
          <p:cNvPr id="814" name="Group"/>
          <p:cNvGrpSpPr/>
          <p:nvPr/>
        </p:nvGrpSpPr>
        <p:grpSpPr>
          <a:xfrm>
            <a:off x="4933724" y="7051621"/>
            <a:ext cx="14380684" cy="716281"/>
            <a:chOff x="0" y="0"/>
            <a:chExt cx="14380683" cy="716280"/>
          </a:xfrm>
        </p:grpSpPr>
        <p:sp>
          <p:nvSpPr>
            <p:cNvPr id="812"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13"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Event Stream</a:t>
              </a:r>
            </a:p>
          </p:txBody>
        </p:sp>
      </p:grpSp>
      <p:grpSp>
        <p:nvGrpSpPr>
          <p:cNvPr id="817" name="Group"/>
          <p:cNvGrpSpPr/>
          <p:nvPr/>
        </p:nvGrpSpPr>
        <p:grpSpPr>
          <a:xfrm>
            <a:off x="5124882" y="6015006"/>
            <a:ext cx="528413" cy="528413"/>
            <a:chOff x="0" y="0"/>
            <a:chExt cx="528411" cy="528411"/>
          </a:xfrm>
        </p:grpSpPr>
        <p:sp>
          <p:nvSpPr>
            <p:cNvPr id="81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16"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18"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endParaRPr/>
          </a:p>
        </p:txBody>
      </p:sp>
      <p:grpSp>
        <p:nvGrpSpPr>
          <p:cNvPr id="821" name="Group"/>
          <p:cNvGrpSpPr/>
          <p:nvPr/>
        </p:nvGrpSpPr>
        <p:grpSpPr>
          <a:xfrm>
            <a:off x="11343837" y="6238614"/>
            <a:ext cx="528413" cy="528413"/>
            <a:chOff x="0" y="0"/>
            <a:chExt cx="528411" cy="528411"/>
          </a:xfrm>
        </p:grpSpPr>
        <p:sp>
          <p:nvSpPr>
            <p:cNvPr id="81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2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22"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endParaRPr/>
          </a:p>
        </p:txBody>
      </p:sp>
      <p:grpSp>
        <p:nvGrpSpPr>
          <p:cNvPr id="825" name="Group"/>
          <p:cNvGrpSpPr/>
          <p:nvPr/>
        </p:nvGrpSpPr>
        <p:grpSpPr>
          <a:xfrm>
            <a:off x="15631493" y="6015006"/>
            <a:ext cx="528413" cy="528413"/>
            <a:chOff x="0" y="0"/>
            <a:chExt cx="528411" cy="528411"/>
          </a:xfrm>
        </p:grpSpPr>
        <p:sp>
          <p:nvSpPr>
            <p:cNvPr id="82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2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28" name="Group"/>
          <p:cNvGrpSpPr/>
          <p:nvPr/>
        </p:nvGrpSpPr>
        <p:grpSpPr>
          <a:xfrm>
            <a:off x="10467864" y="6167709"/>
            <a:ext cx="528413" cy="528413"/>
            <a:chOff x="0" y="0"/>
            <a:chExt cx="528411" cy="528411"/>
          </a:xfrm>
        </p:grpSpPr>
        <p:sp>
          <p:nvSpPr>
            <p:cNvPr id="82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2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31" name="Group"/>
          <p:cNvGrpSpPr/>
          <p:nvPr/>
        </p:nvGrpSpPr>
        <p:grpSpPr>
          <a:xfrm>
            <a:off x="15618640" y="8011897"/>
            <a:ext cx="528413" cy="528413"/>
            <a:chOff x="0" y="0"/>
            <a:chExt cx="528411" cy="528411"/>
          </a:xfrm>
        </p:grpSpPr>
        <p:sp>
          <p:nvSpPr>
            <p:cNvPr id="82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3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32"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endParaRPr/>
          </a:p>
        </p:txBody>
      </p:sp>
      <p:grpSp>
        <p:nvGrpSpPr>
          <p:cNvPr id="835" name="Group"/>
          <p:cNvGrpSpPr/>
          <p:nvPr/>
        </p:nvGrpSpPr>
        <p:grpSpPr>
          <a:xfrm>
            <a:off x="11858420" y="8066579"/>
            <a:ext cx="528413" cy="528413"/>
            <a:chOff x="0" y="0"/>
            <a:chExt cx="528411" cy="528411"/>
          </a:xfrm>
        </p:grpSpPr>
        <p:sp>
          <p:nvSpPr>
            <p:cNvPr id="83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3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36"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endParaRPr/>
          </a:p>
        </p:txBody>
      </p:sp>
      <p:grpSp>
        <p:nvGrpSpPr>
          <p:cNvPr id="839" name="Group"/>
          <p:cNvGrpSpPr/>
          <p:nvPr/>
        </p:nvGrpSpPr>
        <p:grpSpPr>
          <a:xfrm>
            <a:off x="13191909" y="6062914"/>
            <a:ext cx="528413" cy="528413"/>
            <a:chOff x="0" y="0"/>
            <a:chExt cx="528411" cy="528411"/>
          </a:xfrm>
        </p:grpSpPr>
        <p:sp>
          <p:nvSpPr>
            <p:cNvPr id="83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3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42" name="Group"/>
          <p:cNvGrpSpPr/>
          <p:nvPr/>
        </p:nvGrpSpPr>
        <p:grpSpPr>
          <a:xfrm>
            <a:off x="6784755" y="8122066"/>
            <a:ext cx="528413" cy="528413"/>
            <a:chOff x="0" y="0"/>
            <a:chExt cx="528411" cy="528411"/>
          </a:xfrm>
        </p:grpSpPr>
        <p:sp>
          <p:nvSpPr>
            <p:cNvPr id="840"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41"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43" name="Line"/>
          <p:cNvSpPr/>
          <p:nvPr/>
        </p:nvSpPr>
        <p:spPr>
          <a:xfrm flipV="1">
            <a:off x="17199169" y="5720824"/>
            <a:ext cx="1" cy="1373631"/>
          </a:xfrm>
          <a:prstGeom prst="line">
            <a:avLst/>
          </a:prstGeom>
          <a:ln w="101600">
            <a:solidFill>
              <a:srgbClr val="000000"/>
            </a:solidFill>
            <a:miter/>
            <a:tailEnd type="triangle"/>
          </a:ln>
        </p:spPr>
        <p:txBody>
          <a:bodyPr tIns="91439" bIns="91439"/>
          <a:lstStyle/>
          <a:p>
            <a:endParaRPr/>
          </a:p>
        </p:txBody>
      </p:sp>
      <p:sp>
        <p:nvSpPr>
          <p:cNvPr id="844"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endParaRPr/>
          </a:p>
        </p:txBody>
      </p:sp>
      <p:sp>
        <p:nvSpPr>
          <p:cNvPr id="845" name="Line"/>
          <p:cNvSpPr/>
          <p:nvPr/>
        </p:nvSpPr>
        <p:spPr>
          <a:xfrm flipV="1">
            <a:off x="18562903" y="7725065"/>
            <a:ext cx="1" cy="1373631"/>
          </a:xfrm>
          <a:prstGeom prst="line">
            <a:avLst/>
          </a:prstGeom>
          <a:ln w="101600">
            <a:solidFill>
              <a:srgbClr val="000000"/>
            </a:solidFill>
            <a:miter/>
            <a:tailEnd type="triangle"/>
          </a:ln>
        </p:spPr>
        <p:txBody>
          <a:bodyPr tIns="91439" bIns="91439"/>
          <a:lstStyle/>
          <a:p>
            <a:endParaRPr/>
          </a:p>
        </p:txBody>
      </p:sp>
      <p:grpSp>
        <p:nvGrpSpPr>
          <p:cNvPr id="848" name="Group"/>
          <p:cNvGrpSpPr/>
          <p:nvPr/>
        </p:nvGrpSpPr>
        <p:grpSpPr>
          <a:xfrm>
            <a:off x="16966041" y="6244821"/>
            <a:ext cx="528413" cy="528413"/>
            <a:chOff x="0" y="0"/>
            <a:chExt cx="528411" cy="528411"/>
          </a:xfrm>
        </p:grpSpPr>
        <p:sp>
          <p:nvSpPr>
            <p:cNvPr id="84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4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51" name="Group"/>
          <p:cNvGrpSpPr/>
          <p:nvPr/>
        </p:nvGrpSpPr>
        <p:grpSpPr>
          <a:xfrm>
            <a:off x="18308327" y="6062914"/>
            <a:ext cx="528413" cy="528413"/>
            <a:chOff x="0" y="0"/>
            <a:chExt cx="528411" cy="528411"/>
          </a:xfrm>
        </p:grpSpPr>
        <p:sp>
          <p:nvSpPr>
            <p:cNvPr id="84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5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54" name="Group"/>
          <p:cNvGrpSpPr/>
          <p:nvPr/>
        </p:nvGrpSpPr>
        <p:grpSpPr>
          <a:xfrm>
            <a:off x="18267480" y="8330786"/>
            <a:ext cx="528413" cy="528413"/>
            <a:chOff x="0" y="0"/>
            <a:chExt cx="528411" cy="528411"/>
          </a:xfrm>
        </p:grpSpPr>
        <p:sp>
          <p:nvSpPr>
            <p:cNvPr id="85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53"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55" name="Line"/>
          <p:cNvSpPr/>
          <p:nvPr/>
        </p:nvSpPr>
        <p:spPr>
          <a:xfrm flipV="1">
            <a:off x="8381498" y="5745102"/>
            <a:ext cx="1" cy="1373631"/>
          </a:xfrm>
          <a:prstGeom prst="line">
            <a:avLst/>
          </a:prstGeom>
          <a:ln w="101600">
            <a:solidFill>
              <a:srgbClr val="000000"/>
            </a:solidFill>
            <a:miter/>
            <a:tailEnd type="triangle"/>
          </a:ln>
        </p:spPr>
        <p:txBody>
          <a:bodyPr tIns="91439" bIns="91439"/>
          <a:lstStyle/>
          <a:p>
            <a:endParaRPr/>
          </a:p>
        </p:txBody>
      </p:sp>
      <p:grpSp>
        <p:nvGrpSpPr>
          <p:cNvPr id="858" name="Group"/>
          <p:cNvGrpSpPr/>
          <p:nvPr/>
        </p:nvGrpSpPr>
        <p:grpSpPr>
          <a:xfrm>
            <a:off x="8086073" y="6350822"/>
            <a:ext cx="528413" cy="528413"/>
            <a:chOff x="0" y="0"/>
            <a:chExt cx="528411" cy="528411"/>
          </a:xfrm>
        </p:grpSpPr>
        <p:sp>
          <p:nvSpPr>
            <p:cNvPr id="85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5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61" name="Group"/>
          <p:cNvGrpSpPr/>
          <p:nvPr/>
        </p:nvGrpSpPr>
        <p:grpSpPr>
          <a:xfrm>
            <a:off x="12623293" y="11438146"/>
            <a:ext cx="4230477" cy="1476261"/>
            <a:chOff x="0" y="0"/>
            <a:chExt cx="4230475" cy="1476259"/>
          </a:xfrm>
        </p:grpSpPr>
        <p:sp>
          <p:nvSpPr>
            <p:cNvPr id="859" name="Rounded Rectangle"/>
            <p:cNvSpPr/>
            <p:nvPr/>
          </p:nvSpPr>
          <p:spPr>
            <a:xfrm>
              <a:off x="0" y="0"/>
              <a:ext cx="4230476" cy="1476260"/>
            </a:xfrm>
            <a:prstGeom prst="roundRect">
              <a:avLst>
                <a:gd name="adj" fmla="val 16667"/>
              </a:avLst>
            </a:prstGeom>
            <a:solidFill>
              <a:schemeClr val="accent2"/>
            </a:solidFill>
            <a:ln w="25400" cap="flat">
              <a:solidFill>
                <a:srgbClr val="AD5B24"/>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860" name="Business Intelligence/Data &amp; Analytics"/>
            <p:cNvSpPr txBox="1"/>
            <p:nvPr/>
          </p:nvSpPr>
          <p:spPr>
            <a:xfrm>
              <a:off x="72066" y="176789"/>
              <a:ext cx="4086344" cy="11226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3100">
                  <a:solidFill>
                    <a:srgbClr val="FFFFFF"/>
                  </a:solidFill>
                </a:defRPr>
              </a:lvl1pPr>
            </a:lstStyle>
            <a:p>
              <a:r>
                <a:t>Business Intelligence/Data &amp; Analytics</a:t>
              </a:r>
            </a:p>
          </p:txBody>
        </p:sp>
      </p:grpSp>
      <p:sp>
        <p:nvSpPr>
          <p:cNvPr id="862" name="Line"/>
          <p:cNvSpPr/>
          <p:nvPr/>
        </p:nvSpPr>
        <p:spPr>
          <a:xfrm flipH="1">
            <a:off x="14738531" y="7727099"/>
            <a:ext cx="20083" cy="3711047"/>
          </a:xfrm>
          <a:prstGeom prst="line">
            <a:avLst/>
          </a:prstGeom>
          <a:ln w="101600">
            <a:solidFill>
              <a:srgbClr val="000000"/>
            </a:solidFill>
            <a:miter/>
            <a:tailEnd type="triangle"/>
          </a:ln>
        </p:spPr>
        <p:txBody>
          <a:bodyPr tIns="91439" bIns="91439"/>
          <a:lstStyle/>
          <a:p>
            <a:endParaRPr/>
          </a:p>
        </p:txBody>
      </p:sp>
      <p:grpSp>
        <p:nvGrpSpPr>
          <p:cNvPr id="865" name="Group"/>
          <p:cNvGrpSpPr/>
          <p:nvPr/>
        </p:nvGrpSpPr>
        <p:grpSpPr>
          <a:xfrm>
            <a:off x="14494408" y="9041055"/>
            <a:ext cx="528413" cy="528413"/>
            <a:chOff x="0" y="0"/>
            <a:chExt cx="528411" cy="528411"/>
          </a:xfrm>
        </p:grpSpPr>
        <p:sp>
          <p:nvSpPr>
            <p:cNvPr id="86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6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pic>
        <p:nvPicPr>
          <p:cNvPr id="866"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 grpId="1" animBg="1" advAuto="0"/>
      <p:bldP spid="862" grpId="3" animBg="1" advAuto="0"/>
      <p:bldP spid="865" grpId="2"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 name="0_0.png" descr="0_0.png"/>
          <p:cNvPicPr>
            <a:picLocks noChangeAspect="1"/>
          </p:cNvPicPr>
          <p:nvPr/>
        </p:nvPicPr>
        <p:blipFill>
          <a:blip r:embed="rId2"/>
          <a:stretch>
            <a:fillRect/>
          </a:stretch>
        </p:blipFill>
        <p:spPr>
          <a:xfrm>
            <a:off x="622300" y="-203200"/>
            <a:ext cx="23139400" cy="141224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72" name="image7.tif" descr="image7.tif"/>
          <p:cNvPicPr>
            <a:picLocks noChangeAspect="1"/>
          </p:cNvPicPr>
          <p:nvPr/>
        </p:nvPicPr>
        <p:blipFill>
          <a:blip r:embed="rId3"/>
          <a:stretch>
            <a:fillRect/>
          </a:stretch>
        </p:blipFill>
        <p:spPr>
          <a:xfrm>
            <a:off x="4089400" y="0"/>
            <a:ext cx="16205200" cy="9118600"/>
          </a:xfrm>
          <a:prstGeom prst="rect">
            <a:avLst/>
          </a:prstGeom>
          <a:ln w="12700">
            <a:miter lim="400000"/>
          </a:ln>
        </p:spPr>
      </p:pic>
      <p:sp>
        <p:nvSpPr>
          <p:cNvPr id="873" name="The basic thesis of this article is that organizations which design systems (in the broad sense used here) are constrained to produce designs which are copies of the communication structures of these organizations.…"/>
          <p:cNvSpPr txBox="1"/>
          <p:nvPr/>
        </p:nvSpPr>
        <p:spPr>
          <a:xfrm>
            <a:off x="11105002" y="9118600"/>
            <a:ext cx="13278999" cy="409448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b="1" i="1">
                <a:latin typeface="Verdana"/>
                <a:ea typeface="Verdana"/>
                <a:cs typeface="Verdana"/>
                <a:sym typeface="Verdana"/>
              </a:defRPr>
            </a:pPr>
            <a:r>
              <a:t>The basic thesis of this article is that organizations which design systems (in the broad sense used here) are constrained to produce designs which are copies of the communication structures of these organizations. </a:t>
            </a:r>
          </a:p>
          <a:p>
            <a:pPr>
              <a:defRPr>
                <a:latin typeface="Verdana"/>
                <a:ea typeface="Verdana"/>
                <a:cs typeface="Verdana"/>
                <a:sym typeface="Verdana"/>
              </a:defRPr>
            </a:pPr>
            <a:endParaRPr/>
          </a:p>
          <a:p>
            <a:pPr>
              <a:defRPr>
                <a:latin typeface="Verdana"/>
                <a:ea typeface="Verdana"/>
                <a:cs typeface="Verdana"/>
                <a:sym typeface="Verdana"/>
              </a:defRPr>
            </a:pPr>
            <a:r>
              <a:t>--- Melvin Conway</a:t>
            </a:r>
          </a:p>
        </p:txBody>
      </p:sp>
      <p:pic>
        <p:nvPicPr>
          <p:cNvPr id="874"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4000"/>
                                  </p:stCondLst>
                                  <p:iterate>
                                    <p:tmAbs val="0"/>
                                  </p:iterate>
                                  <p:childTnLst>
                                    <p:set>
                                      <p:cBhvr>
                                        <p:cTn id="6" fill="hold"/>
                                        <p:tgtEl>
                                          <p:spTgt spid="873"/>
                                        </p:tgtEl>
                                        <p:attrNameLst>
                                          <p:attrName>style.visibility</p:attrName>
                                        </p:attrNameLst>
                                      </p:cBhvr>
                                      <p:to>
                                        <p:strVal val="visible"/>
                                      </p:to>
                                    </p:set>
                                    <p:animEffect transition="in" filter="fade">
                                      <p:cBhvr>
                                        <p:cTn id="7" dur="500"/>
                                        <p:tgtEl>
                                          <p:spTgt spid="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1"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Other benefits"/>
          <p:cNvSpPr txBox="1">
            <a:spLocks noGrp="1"/>
          </p:cNvSpPr>
          <p:nvPr>
            <p:ph type="title"/>
          </p:nvPr>
        </p:nvSpPr>
        <p:spPr>
          <a:prstGeom prst="rect">
            <a:avLst/>
          </a:prstGeom>
        </p:spPr>
        <p:txBody>
          <a:bodyPr/>
          <a:lstStyle/>
          <a:p>
            <a:r>
              <a:t>Other benefits</a:t>
            </a:r>
          </a:p>
        </p:txBody>
      </p:sp>
      <p:sp>
        <p:nvSpPr>
          <p:cNvPr id="879" name="Ease of 3rd party integration…"/>
          <p:cNvSpPr txBox="1">
            <a:spLocks noGrp="1"/>
          </p:cNvSpPr>
          <p:nvPr>
            <p:ph type="body" idx="1"/>
          </p:nvPr>
        </p:nvSpPr>
        <p:spPr>
          <a:prstGeom prst="rect">
            <a:avLst/>
          </a:prstGeom>
        </p:spPr>
        <p:txBody>
          <a:bodyPr/>
          <a:lstStyle/>
          <a:p>
            <a:r>
              <a:t>Ease of 3</a:t>
            </a:r>
            <a:r>
              <a:rPr baseline="31000"/>
              <a:t>rd</a:t>
            </a:r>
            <a:r>
              <a:t> party integration</a:t>
            </a:r>
          </a:p>
          <a:p>
            <a:r>
              <a:t>Existing systems can be ‘wrapped’</a:t>
            </a:r>
          </a:p>
          <a:p>
            <a:r>
              <a:t>Can be deliberate about scaling</a:t>
            </a:r>
          </a:p>
          <a:p>
            <a:r>
              <a:t>Fault tolerant</a:t>
            </a:r>
          </a:p>
          <a:p>
            <a:r>
              <a:t>Event messages can be logged and ‘replayed’</a:t>
            </a:r>
          </a:p>
          <a:p>
            <a:r>
              <a:t>Can test subsystems in isolation</a:t>
            </a:r>
          </a:p>
        </p:txBody>
      </p:sp>
      <p:pic>
        <p:nvPicPr>
          <p:cNvPr id="880" name="image4.png" descr="image4.png"/>
          <p:cNvPicPr>
            <a:picLocks noChangeAspect="1"/>
          </p:cNvPicPr>
          <p:nvPr/>
        </p:nvPicPr>
        <p:blipFill>
          <a:blip r:embed="rId2"/>
          <a:stretch>
            <a:fillRect/>
          </a:stretch>
        </p:blipFill>
        <p:spPr>
          <a:xfrm>
            <a:off x="19986082" y="12517038"/>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2" name="image.png" descr="image.png"/>
          <p:cNvPicPr>
            <a:picLocks noChangeAspect="1"/>
          </p:cNvPicPr>
          <p:nvPr/>
        </p:nvPicPr>
        <p:blipFill>
          <a:blip r:embed="rId2"/>
          <a:stretch>
            <a:fillRect/>
          </a:stretch>
        </p:blipFill>
        <p:spPr>
          <a:xfrm>
            <a:off x="3522745" y="-1"/>
            <a:ext cx="17338511" cy="13716001"/>
          </a:xfrm>
          <a:prstGeom prst="rect">
            <a:avLst/>
          </a:prstGeom>
          <a:ln w="12700">
            <a:miter lim="400000"/>
          </a:ln>
        </p:spPr>
      </p:pic>
      <p:sp>
        <p:nvSpPr>
          <p:cNvPr id="883" name="A Retail System"/>
          <p:cNvSpPr txBox="1">
            <a:spLocks noGrp="1"/>
          </p:cNvSpPr>
          <p:nvPr>
            <p:ph type="title" idx="4294967295"/>
          </p:nvPr>
        </p:nvSpPr>
        <p:spPr>
          <a:xfrm>
            <a:off x="114047" y="112575"/>
            <a:ext cx="21031201" cy="2651127"/>
          </a:xfrm>
          <a:prstGeom prst="rect">
            <a:avLst/>
          </a:prstGeom>
        </p:spPr>
        <p:txBody>
          <a:bodyPr/>
          <a:lstStyle/>
          <a:p>
            <a:r>
              <a:t>A Retail System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A Retail System"/>
          <p:cNvSpPr txBox="1">
            <a:spLocks noGrp="1"/>
          </p:cNvSpPr>
          <p:nvPr>
            <p:ph type="title" idx="4294967295"/>
          </p:nvPr>
        </p:nvSpPr>
        <p:spPr>
          <a:xfrm>
            <a:off x="114047" y="112575"/>
            <a:ext cx="21031201" cy="2651127"/>
          </a:xfrm>
          <a:prstGeom prst="rect">
            <a:avLst/>
          </a:prstGeom>
        </p:spPr>
        <p:txBody>
          <a:bodyPr/>
          <a:lstStyle/>
          <a:p>
            <a:r>
              <a:t>A Retail System</a:t>
            </a:r>
          </a:p>
        </p:txBody>
      </p:sp>
      <p:pic>
        <p:nvPicPr>
          <p:cNvPr id="886" name="Architecture Concept - tech stack.png" descr="Architecture Concept - tech stack.png"/>
          <p:cNvPicPr>
            <a:picLocks noChangeAspect="1"/>
          </p:cNvPicPr>
          <p:nvPr/>
        </p:nvPicPr>
        <p:blipFill>
          <a:blip r:embed="rId2"/>
          <a:stretch>
            <a:fillRect/>
          </a:stretch>
        </p:blipFill>
        <p:spPr>
          <a:xfrm>
            <a:off x="405303" y="1551253"/>
            <a:ext cx="23573394" cy="13148428"/>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Why NOT a Monolith?"/>
          <p:cNvSpPr txBox="1">
            <a:spLocks noGrp="1"/>
          </p:cNvSpPr>
          <p:nvPr>
            <p:ph type="title"/>
          </p:nvPr>
        </p:nvSpPr>
        <p:spPr>
          <a:prstGeom prst="rect">
            <a:avLst/>
          </a:prstGeom>
        </p:spPr>
        <p:txBody>
          <a:bodyPr/>
          <a:lstStyle/>
          <a:p>
            <a:r>
              <a:t>Why </a:t>
            </a:r>
            <a:r>
              <a:rPr>
                <a:latin typeface="Roboto Italic"/>
                <a:ea typeface="Roboto Italic"/>
                <a:cs typeface="Roboto Italic"/>
                <a:sym typeface="Roboto Italic"/>
              </a:rPr>
              <a:t>NOT</a:t>
            </a:r>
            <a:r>
              <a:t> a Monolith?</a:t>
            </a:r>
          </a:p>
        </p:txBody>
      </p:sp>
      <p:sp>
        <p:nvSpPr>
          <p:cNvPr id="238" name="A product of our agile approach to our projects…smaller features finished earlier.…"/>
          <p:cNvSpPr txBox="1">
            <a:spLocks noGrp="1"/>
          </p:cNvSpPr>
          <p:nvPr>
            <p:ph type="body" idx="1"/>
          </p:nvPr>
        </p:nvSpPr>
        <p:spPr>
          <a:prstGeom prst="rect">
            <a:avLst/>
          </a:prstGeom>
        </p:spPr>
        <p:txBody>
          <a:bodyPr anchor="ctr"/>
          <a:lstStyle/>
          <a:p>
            <a:pPr marL="0" indent="0" algn="ctr">
              <a:buSzTx/>
              <a:buNone/>
            </a:pPr>
            <a:r>
              <a:t>A product of our agile approach to our projects…smaller features finished earlier. </a:t>
            </a:r>
          </a:p>
          <a:p>
            <a:pPr marL="0" indent="0" algn="ctr">
              <a:buSzTx/>
              <a:buNone/>
            </a:pPr>
            <a:r>
              <a:t>Our business users frequently need to move faster than we can support.</a:t>
            </a:r>
          </a:p>
          <a:p>
            <a:pPr marL="0" indent="0" algn="ctr">
              <a:buSzTx/>
              <a:buNone/>
            </a:pPr>
            <a:r>
              <a:t>The goal is to deploy more often…this often is hard with monoliths.</a:t>
            </a:r>
          </a:p>
          <a:p>
            <a:pPr marL="0" indent="0" algn="ctr">
              <a:buSzTx/>
              <a:buNone/>
              <a:defRPr sz="6400">
                <a:latin typeface="Roboto Bold"/>
                <a:ea typeface="Roboto Bold"/>
                <a:cs typeface="Roboto Bold"/>
                <a:sym typeface="Roboto Bold"/>
              </a:defRPr>
            </a:pPr>
            <a:r>
              <a:t>One solution is to have smaller (and smaller) applications.</a:t>
            </a:r>
          </a:p>
        </p:txBody>
      </p:sp>
      <p:pic>
        <p:nvPicPr>
          <p:cNvPr id="239"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Order Created Event is generated by a User"/>
          <p:cNvSpPr txBox="1">
            <a:spLocks noGrp="1"/>
          </p:cNvSpPr>
          <p:nvPr>
            <p:ph type="title"/>
          </p:nvPr>
        </p:nvSpPr>
        <p:spPr>
          <a:xfrm>
            <a:off x="114047" y="112575"/>
            <a:ext cx="21031201" cy="2651127"/>
          </a:xfrm>
          <a:prstGeom prst="rect">
            <a:avLst/>
          </a:prstGeom>
        </p:spPr>
        <p:txBody>
          <a:bodyPr/>
          <a:lstStyle/>
          <a:p>
            <a:r>
              <a:t>Order Created Event is generated by a User</a:t>
            </a:r>
          </a:p>
        </p:txBody>
      </p:sp>
      <p:grpSp>
        <p:nvGrpSpPr>
          <p:cNvPr id="894" name="Group"/>
          <p:cNvGrpSpPr/>
          <p:nvPr/>
        </p:nvGrpSpPr>
        <p:grpSpPr>
          <a:xfrm>
            <a:off x="3903923" y="1181257"/>
            <a:ext cx="24505147" cy="14286232"/>
            <a:chOff x="577781" y="28696"/>
            <a:chExt cx="24505146" cy="14286230"/>
          </a:xfrm>
        </p:grpSpPr>
        <p:pic>
          <p:nvPicPr>
            <p:cNvPr id="889"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890"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Invoicing</a:t>
              </a:r>
            </a:p>
          </p:txBody>
        </p:sp>
        <p:sp>
          <p:nvSpPr>
            <p:cNvPr id="891"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Shipping</a:t>
              </a:r>
            </a:p>
          </p:txBody>
        </p:sp>
        <p:sp>
          <p:nvSpPr>
            <p:cNvPr id="892"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2800"/>
              </a:lvl1pPr>
            </a:lstStyle>
            <a:p>
              <a:r>
                <a:t>Warehouse</a:t>
              </a:r>
            </a:p>
          </p:txBody>
        </p:sp>
        <p:sp>
          <p:nvSpPr>
            <p:cNvPr id="893"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3000"/>
              </a:lvl1pPr>
            </a:lstStyle>
            <a:p>
              <a:r>
                <a:t>Logger</a:t>
              </a:r>
            </a:p>
          </p:txBody>
        </p:sp>
      </p:grpSp>
      <p:sp>
        <p:nvSpPr>
          <p:cNvPr id="895" name="Line"/>
          <p:cNvSpPr/>
          <p:nvPr/>
        </p:nvSpPr>
        <p:spPr>
          <a:xfrm>
            <a:off x="8577630" y="3786955"/>
            <a:ext cx="1" cy="961197"/>
          </a:xfrm>
          <a:prstGeom prst="line">
            <a:avLst/>
          </a:prstGeom>
          <a:ln w="63500">
            <a:solidFill>
              <a:srgbClr val="FF0003"/>
            </a:solidFill>
            <a:miter/>
            <a:tailEnd type="triangle"/>
          </a:ln>
        </p:spPr>
        <p:txBody>
          <a:bodyPr tIns="91439" bIns="91439"/>
          <a:lstStyle/>
          <a:p>
            <a:endParaRPr/>
          </a:p>
        </p:txBody>
      </p:sp>
      <p:sp>
        <p:nvSpPr>
          <p:cNvPr id="896" name="Line"/>
          <p:cNvSpPr/>
          <p:nvPr/>
        </p:nvSpPr>
        <p:spPr>
          <a:xfrm>
            <a:off x="8577630" y="6332385"/>
            <a:ext cx="1" cy="497334"/>
          </a:xfrm>
          <a:prstGeom prst="line">
            <a:avLst/>
          </a:prstGeom>
          <a:ln w="63500">
            <a:solidFill>
              <a:srgbClr val="FF0003"/>
            </a:solidFill>
            <a:miter/>
            <a:tailEnd type="triangle"/>
          </a:ln>
        </p:spPr>
        <p:txBody>
          <a:bodyPr tIns="91439" bIns="91439"/>
          <a:lstStyle/>
          <a:p>
            <a:endParaRPr/>
          </a:p>
        </p:txBody>
      </p:sp>
      <p:sp>
        <p:nvSpPr>
          <p:cNvPr id="897" name="Line"/>
          <p:cNvSpPr/>
          <p:nvPr/>
        </p:nvSpPr>
        <p:spPr>
          <a:xfrm>
            <a:off x="8577630" y="8255840"/>
            <a:ext cx="1" cy="961197"/>
          </a:xfrm>
          <a:prstGeom prst="line">
            <a:avLst/>
          </a:prstGeom>
          <a:ln w="63500">
            <a:solidFill>
              <a:srgbClr val="FF0003"/>
            </a:solidFill>
            <a:miter/>
            <a:tailEnd type="triangle"/>
          </a:ln>
        </p:spPr>
        <p:txBody>
          <a:bodyPr tIns="91439" bIns="91439"/>
          <a:lstStyle/>
          <a:p>
            <a:endParaRPr/>
          </a:p>
        </p:txBody>
      </p:sp>
      <p:pic>
        <p:nvPicPr>
          <p:cNvPr id="898" name="Image" descr="Image"/>
          <p:cNvPicPr>
            <a:picLocks noChangeAspect="1"/>
          </p:cNvPicPr>
          <p:nvPr/>
        </p:nvPicPr>
        <p:blipFill>
          <a:blip r:embed="rId3"/>
          <a:stretch>
            <a:fillRect/>
          </a:stretch>
        </p:blipFill>
        <p:spPr>
          <a:xfrm>
            <a:off x="8316530" y="8413952"/>
            <a:ext cx="522201" cy="497334"/>
          </a:xfrm>
          <a:prstGeom prst="rect">
            <a:avLst/>
          </a:prstGeom>
          <a:ln w="12700">
            <a:miter lim="400000"/>
          </a:ln>
        </p:spPr>
      </p:pic>
      <p:sp>
        <p:nvSpPr>
          <p:cNvPr id="899" name="Line"/>
          <p:cNvSpPr/>
          <p:nvPr/>
        </p:nvSpPr>
        <p:spPr>
          <a:xfrm>
            <a:off x="8577630" y="10398401"/>
            <a:ext cx="1" cy="1208977"/>
          </a:xfrm>
          <a:prstGeom prst="line">
            <a:avLst/>
          </a:prstGeom>
          <a:ln w="63500">
            <a:solidFill>
              <a:srgbClr val="000000"/>
            </a:solidFill>
            <a:miter/>
            <a:tailEnd type="triangle"/>
          </a:ln>
        </p:spPr>
        <p:txBody>
          <a:bodyPr tIns="91439" bIns="91439"/>
          <a:lstStyle/>
          <a:p>
            <a:endParaRPr/>
          </a:p>
        </p:txBody>
      </p:sp>
      <p:sp>
        <p:nvSpPr>
          <p:cNvPr id="900"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01" name="Image" descr="Image"/>
          <p:cNvPicPr>
            <a:picLocks noChangeAspect="1"/>
          </p:cNvPicPr>
          <p:nvPr/>
        </p:nvPicPr>
        <p:blipFill>
          <a:blip r:embed="rId3"/>
          <a:stretch>
            <a:fillRect/>
          </a:stretch>
        </p:blipFill>
        <p:spPr>
          <a:xfrm>
            <a:off x="8316530" y="10643160"/>
            <a:ext cx="522201" cy="497334"/>
          </a:xfrm>
          <a:prstGeom prst="rect">
            <a:avLst/>
          </a:prstGeom>
          <a:ln w="12700">
            <a:miter lim="400000"/>
          </a:ln>
        </p:spPr>
      </p:pic>
      <p:pic>
        <p:nvPicPr>
          <p:cNvPr id="902"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
        <p:nvSpPr>
          <p:cNvPr id="905" name="Connection Line"/>
          <p:cNvSpPr/>
          <p:nvPr/>
        </p:nvSpPr>
        <p:spPr>
          <a:xfrm>
            <a:off x="14940280" y="5751830"/>
            <a:ext cx="1315720" cy="34175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63500">
            <a:solidFill>
              <a:srgbClr val="000000"/>
            </a:solidFill>
            <a:miter lim="400000"/>
            <a:tailEnd type="triangle"/>
          </a:ln>
        </p:spPr>
        <p:txBody>
          <a:bodyPr/>
          <a:lstStyle/>
          <a:p>
            <a:endParaRPr/>
          </a:p>
        </p:txBody>
      </p:sp>
      <p:pic>
        <p:nvPicPr>
          <p:cNvPr id="904" name="Image" descr="Image"/>
          <p:cNvPicPr>
            <a:picLocks noChangeAspect="1"/>
          </p:cNvPicPr>
          <p:nvPr/>
        </p:nvPicPr>
        <p:blipFill>
          <a:blip r:embed="rId3"/>
          <a:stretch>
            <a:fillRect/>
          </a:stretch>
        </p:blipFill>
        <p:spPr>
          <a:xfrm>
            <a:off x="14660877" y="7260808"/>
            <a:ext cx="522200" cy="49733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895"/>
                                        </p:tgtEl>
                                        <p:attrNameLst>
                                          <p:attrName>style.visibility</p:attrName>
                                        </p:attrNameLst>
                                      </p:cBhvr>
                                      <p:to>
                                        <p:strVal val="visible"/>
                                      </p:to>
                                    </p:set>
                                    <p:animEffect transition="in" filter="dissolve">
                                      <p:cBhvr>
                                        <p:cTn id="7" dur="1000"/>
                                        <p:tgtEl>
                                          <p:spTgt spid="895"/>
                                        </p:tgtEl>
                                      </p:cBhvr>
                                    </p:animEffec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896"/>
                                        </p:tgtEl>
                                        <p:attrNameLst>
                                          <p:attrName>style.visibility</p:attrName>
                                        </p:attrNameLst>
                                      </p:cBhvr>
                                      <p:to>
                                        <p:strVal val="visible"/>
                                      </p:to>
                                    </p:set>
                                    <p:animEffect transition="in" filter="dissolve">
                                      <p:cBhvr>
                                        <p:cTn id="11" dur="1000"/>
                                        <p:tgtEl>
                                          <p:spTgt spid="896"/>
                                        </p:tgtEl>
                                      </p:cBhvr>
                                    </p:animEffect>
                                  </p:childTnLst>
                                </p:cTn>
                              </p:par>
                            </p:childTnLst>
                          </p:cTn>
                        </p:par>
                        <p:par>
                          <p:cTn id="12" fill="hold">
                            <p:stCondLst>
                              <p:cond delay="2000"/>
                            </p:stCondLst>
                            <p:childTnLst>
                              <p:par>
                                <p:cTn id="13" presetID="9" presetClass="entr" fill="hold" grpId="3" nodeType="afterEffect">
                                  <p:stCondLst>
                                    <p:cond delay="0"/>
                                  </p:stCondLst>
                                  <p:iterate>
                                    <p:tmAbs val="0"/>
                                  </p:iterate>
                                  <p:childTnLst>
                                    <p:set>
                                      <p:cBhvr>
                                        <p:cTn id="14" fill="hold"/>
                                        <p:tgtEl>
                                          <p:spTgt spid="897"/>
                                        </p:tgtEl>
                                        <p:attrNameLst>
                                          <p:attrName>style.visibility</p:attrName>
                                        </p:attrNameLst>
                                      </p:cBhvr>
                                      <p:to>
                                        <p:strVal val="visible"/>
                                      </p:to>
                                    </p:set>
                                    <p:animEffect transition="in" filter="dissolve">
                                      <p:cBhvr>
                                        <p:cTn id="15" dur="1000"/>
                                        <p:tgtEl>
                                          <p:spTgt spid="897"/>
                                        </p:tgtEl>
                                      </p:cBhvr>
                                    </p:animEffect>
                                  </p:childTnLst>
                                </p:cTn>
                              </p:par>
                            </p:childTnLst>
                          </p:cTn>
                        </p:par>
                        <p:par>
                          <p:cTn id="16" fill="hold">
                            <p:stCondLst>
                              <p:cond delay="3000"/>
                            </p:stCondLst>
                            <p:childTnLst>
                              <p:par>
                                <p:cTn id="17" presetID="1" presetClass="entr" presetSubtype="0" fill="hold" grpId="4" nodeType="afterEffect">
                                  <p:stCondLst>
                                    <p:cond delay="0"/>
                                  </p:stCondLst>
                                  <p:iterate>
                                    <p:tmAbs val="0"/>
                                  </p:iterate>
                                  <p:childTnLst>
                                    <p:set>
                                      <p:cBhvr>
                                        <p:cTn id="18" fill="hold"/>
                                        <p:tgtEl>
                                          <p:spTgt spid="8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fill="hold" grpId="5" nodeType="clickEffect">
                                  <p:stCondLst>
                                    <p:cond delay="0"/>
                                  </p:stCondLst>
                                  <p:iterate>
                                    <p:tmAbs val="0"/>
                                  </p:iterate>
                                  <p:childTnLst>
                                    <p:set>
                                      <p:cBhvr>
                                        <p:cTn id="22" fill="hold"/>
                                        <p:tgtEl>
                                          <p:spTgt spid="899"/>
                                        </p:tgtEl>
                                        <p:attrNameLst>
                                          <p:attrName>style.visibility</p:attrName>
                                        </p:attrNameLst>
                                      </p:cBhvr>
                                      <p:to>
                                        <p:strVal val="visible"/>
                                      </p:to>
                                    </p:set>
                                    <p:animEffect transition="in" filter="dissolve">
                                      <p:cBhvr>
                                        <p:cTn id="23" dur="1000"/>
                                        <p:tgtEl>
                                          <p:spTgt spid="899"/>
                                        </p:tgtEl>
                                      </p:cBhvr>
                                    </p:animEffect>
                                  </p:childTnLst>
                                </p:cTn>
                              </p:par>
                            </p:childTnLst>
                          </p:cTn>
                        </p:par>
                        <p:par>
                          <p:cTn id="24" fill="hold">
                            <p:stCondLst>
                              <p:cond delay="1000"/>
                            </p:stCondLst>
                            <p:childTnLst>
                              <p:par>
                                <p:cTn id="25" presetID="1" presetClass="entr" presetSubtype="0" fill="hold" grpId="6" nodeType="afterEffect">
                                  <p:stCondLst>
                                    <p:cond delay="0"/>
                                  </p:stCondLst>
                                  <p:iterate>
                                    <p:tmAbs val="0"/>
                                  </p:iterate>
                                  <p:childTnLst>
                                    <p:set>
                                      <p:cBhvr>
                                        <p:cTn id="26" fill="hold"/>
                                        <p:tgtEl>
                                          <p:spTgt spid="901"/>
                                        </p:tgtEl>
                                        <p:attrNameLst>
                                          <p:attrName>style.visibility</p:attrName>
                                        </p:attrNameLst>
                                      </p:cBhvr>
                                      <p:to>
                                        <p:strVal val="visible"/>
                                      </p:to>
                                    </p:set>
                                  </p:childTnLst>
                                </p:cTn>
                              </p:par>
                            </p:childTnLst>
                          </p:cTn>
                        </p:par>
                        <p:par>
                          <p:cTn id="27" fill="hold">
                            <p:stCondLst>
                              <p:cond delay="1000"/>
                            </p:stCondLst>
                            <p:childTnLst>
                              <p:par>
                                <p:cTn id="28" presetID="9" presetClass="entr" fill="hold" grpId="7" nodeType="afterEffect">
                                  <p:stCondLst>
                                    <p:cond delay="0"/>
                                  </p:stCondLst>
                                  <p:iterate>
                                    <p:tmAbs val="0"/>
                                  </p:iterate>
                                  <p:childTnLst>
                                    <p:set>
                                      <p:cBhvr>
                                        <p:cTn id="29" fill="hold"/>
                                        <p:tgtEl>
                                          <p:spTgt spid="900"/>
                                        </p:tgtEl>
                                        <p:attrNameLst>
                                          <p:attrName>style.visibility</p:attrName>
                                        </p:attrNameLst>
                                      </p:cBhvr>
                                      <p:to>
                                        <p:strVal val="visible"/>
                                      </p:to>
                                    </p:set>
                                    <p:animEffect transition="in" filter="dissolve">
                                      <p:cBhvr>
                                        <p:cTn id="30" dur="1000"/>
                                        <p:tgtEl>
                                          <p:spTgt spid="900"/>
                                        </p:tgtEl>
                                      </p:cBhvr>
                                    </p:animEffect>
                                  </p:childTnLst>
                                </p:cTn>
                              </p:par>
                            </p:childTnLst>
                          </p:cTn>
                        </p:par>
                        <p:par>
                          <p:cTn id="31" fill="hold">
                            <p:stCondLst>
                              <p:cond delay="2000"/>
                            </p:stCondLst>
                            <p:childTnLst>
                              <p:par>
                                <p:cTn id="32" presetID="1" presetClass="entr" presetSubtype="0" fill="hold" grpId="8" nodeType="afterEffect">
                                  <p:stCondLst>
                                    <p:cond delay="0"/>
                                  </p:stCondLst>
                                  <p:iterate>
                                    <p:tmAbs val="0"/>
                                  </p:iterate>
                                  <p:childTnLst>
                                    <p:set>
                                      <p:cBhvr>
                                        <p:cTn id="33" fill="hold"/>
                                        <p:tgtEl>
                                          <p:spTgt spid="902"/>
                                        </p:tgtEl>
                                        <p:attrNameLst>
                                          <p:attrName>style.visibility</p:attrName>
                                        </p:attrNameLst>
                                      </p:cBhvr>
                                      <p:to>
                                        <p:strVal val="visible"/>
                                      </p:to>
                                    </p:set>
                                  </p:childTnLst>
                                </p:cTn>
                              </p:par>
                            </p:childTnLst>
                          </p:cTn>
                        </p:par>
                        <p:par>
                          <p:cTn id="34" fill="hold">
                            <p:stCondLst>
                              <p:cond delay="2000"/>
                            </p:stCondLst>
                            <p:childTnLst>
                              <p:par>
                                <p:cTn id="35" presetID="9" presetClass="entr" fill="hold" grpId="9" nodeType="afterEffect">
                                  <p:stCondLst>
                                    <p:cond delay="0"/>
                                  </p:stCondLst>
                                  <p:iterate>
                                    <p:tmAbs val="0"/>
                                  </p:iterate>
                                  <p:childTnLst>
                                    <p:set>
                                      <p:cBhvr>
                                        <p:cTn id="36" fill="hold"/>
                                        <p:tgtEl>
                                          <p:spTgt spid="905"/>
                                        </p:tgtEl>
                                        <p:attrNameLst>
                                          <p:attrName>style.visibility</p:attrName>
                                        </p:attrNameLst>
                                      </p:cBhvr>
                                      <p:to>
                                        <p:strVal val="visible"/>
                                      </p:to>
                                    </p:set>
                                    <p:animEffect transition="in" filter="dissolve">
                                      <p:cBhvr>
                                        <p:cTn id="37" dur="2000"/>
                                        <p:tgtEl>
                                          <p:spTgt spid="905"/>
                                        </p:tgtEl>
                                      </p:cBhvr>
                                    </p:animEffect>
                                  </p:childTnLst>
                                </p:cTn>
                              </p:par>
                            </p:childTnLst>
                          </p:cTn>
                        </p:par>
                        <p:par>
                          <p:cTn id="38" fill="hold">
                            <p:stCondLst>
                              <p:cond delay="4000"/>
                            </p:stCondLst>
                            <p:childTnLst>
                              <p:par>
                                <p:cTn id="39" presetID="1" presetClass="entr" presetSubtype="0" fill="hold" grpId="10" nodeType="afterEffect">
                                  <p:stCondLst>
                                    <p:cond delay="0"/>
                                  </p:stCondLst>
                                  <p:iterate>
                                    <p:tmAbs val="0"/>
                                  </p:iterate>
                                  <p:childTnLst>
                                    <p:set>
                                      <p:cBhvr>
                                        <p:cTn id="40" fill="hold"/>
                                        <p:tgtEl>
                                          <p:spTgt spid="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5" grpId="1" animBg="1" advAuto="0"/>
      <p:bldP spid="896" grpId="2" animBg="1" advAuto="0"/>
      <p:bldP spid="897" grpId="3" animBg="1" advAuto="0"/>
      <p:bldP spid="898" grpId="4" animBg="1" advAuto="0"/>
      <p:bldP spid="899" grpId="5" animBg="1" advAuto="0"/>
      <p:bldP spid="900" grpId="7" animBg="1" advAuto="0"/>
      <p:bldP spid="901" grpId="6" animBg="1" advAuto="0"/>
      <p:bldP spid="902" grpId="8" animBg="1" advAuto="0"/>
      <p:bldP spid="905" grpId="9" animBg="1" advAuto="0"/>
      <p:bldP spid="904" grpId="1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Customer Billed Event"/>
          <p:cNvSpPr txBox="1">
            <a:spLocks noGrp="1"/>
          </p:cNvSpPr>
          <p:nvPr>
            <p:ph type="title"/>
          </p:nvPr>
        </p:nvSpPr>
        <p:spPr>
          <a:xfrm>
            <a:off x="114047" y="112575"/>
            <a:ext cx="21031201" cy="2651127"/>
          </a:xfrm>
          <a:prstGeom prst="rect">
            <a:avLst/>
          </a:prstGeom>
        </p:spPr>
        <p:txBody>
          <a:bodyPr/>
          <a:lstStyle/>
          <a:p>
            <a:r>
              <a:t>Customer Billed Event</a:t>
            </a:r>
          </a:p>
        </p:txBody>
      </p:sp>
      <p:grpSp>
        <p:nvGrpSpPr>
          <p:cNvPr id="913" name="Group"/>
          <p:cNvGrpSpPr/>
          <p:nvPr/>
        </p:nvGrpSpPr>
        <p:grpSpPr>
          <a:xfrm>
            <a:off x="3903923" y="1181257"/>
            <a:ext cx="24505147" cy="14286232"/>
            <a:chOff x="577781" y="28696"/>
            <a:chExt cx="24505146" cy="14286230"/>
          </a:xfrm>
        </p:grpSpPr>
        <p:pic>
          <p:nvPicPr>
            <p:cNvPr id="908"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909"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Invoicing</a:t>
              </a:r>
            </a:p>
          </p:txBody>
        </p:sp>
        <p:sp>
          <p:nvSpPr>
            <p:cNvPr id="910"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Shipping</a:t>
              </a:r>
            </a:p>
          </p:txBody>
        </p:sp>
        <p:sp>
          <p:nvSpPr>
            <p:cNvPr id="911"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2800"/>
              </a:lvl1pPr>
            </a:lstStyle>
            <a:p>
              <a:r>
                <a:t>Warehouse</a:t>
              </a:r>
            </a:p>
          </p:txBody>
        </p:sp>
        <p:sp>
          <p:nvSpPr>
            <p:cNvPr id="912"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3000"/>
              </a:lvl1pPr>
            </a:lstStyle>
            <a:p>
              <a:r>
                <a:t>Logger</a:t>
              </a:r>
            </a:p>
          </p:txBody>
        </p:sp>
      </p:grpSp>
      <p:sp>
        <p:nvSpPr>
          <p:cNvPr id="914" name="Line"/>
          <p:cNvSpPr/>
          <p:nvPr/>
        </p:nvSpPr>
        <p:spPr>
          <a:xfrm flipV="1">
            <a:off x="8577630" y="10398401"/>
            <a:ext cx="1" cy="1208977"/>
          </a:xfrm>
          <a:prstGeom prst="line">
            <a:avLst/>
          </a:prstGeom>
          <a:ln w="63500">
            <a:solidFill>
              <a:srgbClr val="FF0003"/>
            </a:solidFill>
            <a:miter/>
            <a:tailEnd type="triangle"/>
          </a:ln>
        </p:spPr>
        <p:txBody>
          <a:bodyPr tIns="91439" bIns="91439"/>
          <a:lstStyle/>
          <a:p>
            <a:endParaRPr/>
          </a:p>
        </p:txBody>
      </p:sp>
      <p:sp>
        <p:nvSpPr>
          <p:cNvPr id="915"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16" name="Image" descr="Image"/>
          <p:cNvPicPr>
            <a:picLocks noChangeAspect="1"/>
          </p:cNvPicPr>
          <p:nvPr/>
        </p:nvPicPr>
        <p:blipFill>
          <a:blip r:embed="rId3"/>
          <a:stretch>
            <a:fillRect/>
          </a:stretch>
        </p:blipFill>
        <p:spPr>
          <a:xfrm>
            <a:off x="8316530" y="10897496"/>
            <a:ext cx="522201" cy="497334"/>
          </a:xfrm>
          <a:prstGeom prst="rect">
            <a:avLst/>
          </a:prstGeom>
          <a:ln w="12700">
            <a:miter lim="400000"/>
          </a:ln>
        </p:spPr>
      </p:pic>
      <p:pic>
        <p:nvPicPr>
          <p:cNvPr id="917"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
        <p:nvSpPr>
          <p:cNvPr id="922" name="Connection Line"/>
          <p:cNvSpPr/>
          <p:nvPr/>
        </p:nvSpPr>
        <p:spPr>
          <a:xfrm>
            <a:off x="14940280" y="5751830"/>
            <a:ext cx="1315720" cy="34175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63500">
            <a:solidFill>
              <a:srgbClr val="000000"/>
            </a:solidFill>
            <a:miter lim="400000"/>
            <a:tailEnd type="triangle"/>
          </a:ln>
        </p:spPr>
        <p:txBody>
          <a:bodyPr/>
          <a:lstStyle/>
          <a:p>
            <a:endParaRPr/>
          </a:p>
        </p:txBody>
      </p:sp>
      <p:pic>
        <p:nvPicPr>
          <p:cNvPr id="919" name="Image" descr="Image"/>
          <p:cNvPicPr>
            <a:picLocks noChangeAspect="1"/>
          </p:cNvPicPr>
          <p:nvPr/>
        </p:nvPicPr>
        <p:blipFill>
          <a:blip r:embed="rId3"/>
          <a:stretch>
            <a:fillRect/>
          </a:stretch>
        </p:blipFill>
        <p:spPr>
          <a:xfrm>
            <a:off x="14660877" y="7260808"/>
            <a:ext cx="522200" cy="497334"/>
          </a:xfrm>
          <a:prstGeom prst="rect">
            <a:avLst/>
          </a:prstGeom>
          <a:ln w="12700">
            <a:miter lim="400000"/>
          </a:ln>
        </p:spPr>
      </p:pic>
      <p:sp>
        <p:nvSpPr>
          <p:cNvPr id="923" name="Connection Line"/>
          <p:cNvSpPr/>
          <p:nvPr/>
        </p:nvSpPr>
        <p:spPr>
          <a:xfrm>
            <a:off x="15631160" y="8094980"/>
            <a:ext cx="783590" cy="10388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63500">
            <a:solidFill>
              <a:srgbClr val="000000"/>
            </a:solidFill>
            <a:miter lim="400000"/>
            <a:tailEnd type="triangle"/>
          </a:ln>
        </p:spPr>
        <p:txBody>
          <a:bodyPr/>
          <a:lstStyle/>
          <a:p>
            <a:endParaRPr/>
          </a:p>
        </p:txBody>
      </p:sp>
      <p:pic>
        <p:nvPicPr>
          <p:cNvPr id="921" name="Image" descr="Image"/>
          <p:cNvPicPr>
            <a:picLocks noChangeAspect="1"/>
          </p:cNvPicPr>
          <p:nvPr/>
        </p:nvPicPr>
        <p:blipFill>
          <a:blip r:embed="rId3"/>
          <a:stretch>
            <a:fillRect/>
          </a:stretch>
        </p:blipFill>
        <p:spPr>
          <a:xfrm>
            <a:off x="15362302" y="8496577"/>
            <a:ext cx="522201" cy="49733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914"/>
                                        </p:tgtEl>
                                        <p:attrNameLst>
                                          <p:attrName>style.visibility</p:attrName>
                                        </p:attrNameLst>
                                      </p:cBhvr>
                                      <p:to>
                                        <p:strVal val="visible"/>
                                      </p:to>
                                    </p:set>
                                    <p:animEffect transition="in" filter="dissolve">
                                      <p:cBhvr>
                                        <p:cTn id="7" dur="2000"/>
                                        <p:tgtEl>
                                          <p:spTgt spid="914"/>
                                        </p:tgtEl>
                                      </p:cBhvr>
                                    </p:animEffect>
                                  </p:childTnLst>
                                </p:cTn>
                              </p:par>
                            </p:childTnLst>
                          </p:cTn>
                        </p:par>
                        <p:par>
                          <p:cTn id="8" fill="hold">
                            <p:stCondLst>
                              <p:cond delay="2000"/>
                            </p:stCondLst>
                            <p:childTnLst>
                              <p:par>
                                <p:cTn id="9" presetID="1" presetClass="entr" presetSubtype="0" fill="hold" grpId="2" nodeType="afterEffect">
                                  <p:stCondLst>
                                    <p:cond delay="0"/>
                                  </p:stCondLst>
                                  <p:iterate>
                                    <p:tmAbs val="0"/>
                                  </p:iterate>
                                  <p:childTnLst>
                                    <p:set>
                                      <p:cBhvr>
                                        <p:cTn id="10" fill="hold"/>
                                        <p:tgtEl>
                                          <p:spTgt spid="9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915"/>
                                        </p:tgtEl>
                                        <p:attrNameLst>
                                          <p:attrName>style.visibility</p:attrName>
                                        </p:attrNameLst>
                                      </p:cBhvr>
                                      <p:to>
                                        <p:strVal val="visible"/>
                                      </p:to>
                                    </p:set>
                                    <p:animEffect transition="in" filter="dissolve">
                                      <p:cBhvr>
                                        <p:cTn id="15" dur="500"/>
                                        <p:tgtEl>
                                          <p:spTgt spid="915"/>
                                        </p:tgtEl>
                                      </p:cBhvr>
                                    </p:animEffect>
                                  </p:childTnLst>
                                </p:cTn>
                              </p:par>
                            </p:childTnLst>
                          </p:cTn>
                        </p:par>
                        <p:par>
                          <p:cTn id="16" fill="hold">
                            <p:stCondLst>
                              <p:cond delay="500"/>
                            </p:stCondLst>
                            <p:childTnLst>
                              <p:par>
                                <p:cTn id="17" presetID="1" presetClass="entr" presetSubtype="0" fill="hold" grpId="4" nodeType="afterEffect">
                                  <p:stCondLst>
                                    <p:cond delay="0"/>
                                  </p:stCondLst>
                                  <p:iterate>
                                    <p:tmAbs val="0"/>
                                  </p:iterate>
                                  <p:childTnLst>
                                    <p:set>
                                      <p:cBhvr>
                                        <p:cTn id="18" fill="hold"/>
                                        <p:tgtEl>
                                          <p:spTgt spid="919"/>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5" nodeType="afterEffect">
                                  <p:stCondLst>
                                    <p:cond delay="0"/>
                                  </p:stCondLst>
                                  <p:iterate>
                                    <p:tmAbs val="0"/>
                                  </p:iterate>
                                  <p:childTnLst>
                                    <p:set>
                                      <p:cBhvr>
                                        <p:cTn id="21" fill="hold"/>
                                        <p:tgtEl>
                                          <p:spTgt spid="921"/>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6" nodeType="afterEffect">
                                  <p:stCondLst>
                                    <p:cond delay="0"/>
                                  </p:stCondLst>
                                  <p:iterate>
                                    <p:tmAbs val="0"/>
                                  </p:iterate>
                                  <p:childTnLst>
                                    <p:set>
                                      <p:cBhvr>
                                        <p:cTn id="24" fill="hold"/>
                                        <p:tgtEl>
                                          <p:spTgt spid="917"/>
                                        </p:tgtEl>
                                        <p:attrNameLst>
                                          <p:attrName>style.visibility</p:attrName>
                                        </p:attrNameLst>
                                      </p:cBhvr>
                                      <p:to>
                                        <p:strVal val="visible"/>
                                      </p:to>
                                    </p:set>
                                  </p:childTnLst>
                                </p:cTn>
                              </p:par>
                            </p:childTnLst>
                          </p:cTn>
                        </p:par>
                        <p:par>
                          <p:cTn id="25" fill="hold">
                            <p:stCondLst>
                              <p:cond delay="500"/>
                            </p:stCondLst>
                            <p:childTnLst>
                              <p:par>
                                <p:cTn id="26" presetID="9" presetClass="entr" fill="hold" grpId="7" nodeType="afterEffect">
                                  <p:stCondLst>
                                    <p:cond delay="0"/>
                                  </p:stCondLst>
                                  <p:iterate>
                                    <p:tmAbs val="0"/>
                                  </p:iterate>
                                  <p:childTnLst>
                                    <p:set>
                                      <p:cBhvr>
                                        <p:cTn id="27" fill="hold"/>
                                        <p:tgtEl>
                                          <p:spTgt spid="923"/>
                                        </p:tgtEl>
                                        <p:attrNameLst>
                                          <p:attrName>style.visibility</p:attrName>
                                        </p:attrNameLst>
                                      </p:cBhvr>
                                      <p:to>
                                        <p:strVal val="visible"/>
                                      </p:to>
                                    </p:set>
                                    <p:animEffect transition="in" filter="dissolve">
                                      <p:cBhvr>
                                        <p:cTn id="28" dur="2000"/>
                                        <p:tgtEl>
                                          <p:spTgt spid="923"/>
                                        </p:tgtEl>
                                      </p:cBhvr>
                                    </p:animEffect>
                                  </p:childTnLst>
                                </p:cTn>
                              </p:par>
                            </p:childTnLst>
                          </p:cTn>
                        </p:par>
                        <p:par>
                          <p:cTn id="29" fill="hold">
                            <p:stCondLst>
                              <p:cond delay="2500"/>
                            </p:stCondLst>
                            <p:childTnLst>
                              <p:par>
                                <p:cTn id="30" presetID="9" presetClass="entr" fill="hold" grpId="8" nodeType="afterEffect">
                                  <p:stCondLst>
                                    <p:cond delay="0"/>
                                  </p:stCondLst>
                                  <p:iterate>
                                    <p:tmAbs val="0"/>
                                  </p:iterate>
                                  <p:childTnLst>
                                    <p:set>
                                      <p:cBhvr>
                                        <p:cTn id="31" fill="hold"/>
                                        <p:tgtEl>
                                          <p:spTgt spid="922"/>
                                        </p:tgtEl>
                                        <p:attrNameLst>
                                          <p:attrName>style.visibility</p:attrName>
                                        </p:attrNameLst>
                                      </p:cBhvr>
                                      <p:to>
                                        <p:strVal val="visible"/>
                                      </p:to>
                                    </p:set>
                                    <p:animEffect transition="in" filter="dissolve">
                                      <p:cBhvr>
                                        <p:cTn id="32" dur="20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 grpId="1" animBg="1" advAuto="0"/>
      <p:bldP spid="915" grpId="3" animBg="1" advAuto="0"/>
      <p:bldP spid="916" grpId="2" animBg="1" advAuto="0"/>
      <p:bldP spid="917" grpId="6" animBg="1" advAuto="0"/>
      <p:bldP spid="922" grpId="8" animBg="1" advAuto="0"/>
      <p:bldP spid="919" grpId="4" animBg="1" advAuto="0"/>
      <p:bldP spid="923" grpId="7" animBg="1" advAuto="0"/>
      <p:bldP spid="921" grpId="5"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Item Produced Event"/>
          <p:cNvSpPr txBox="1">
            <a:spLocks noGrp="1"/>
          </p:cNvSpPr>
          <p:nvPr>
            <p:ph type="title"/>
          </p:nvPr>
        </p:nvSpPr>
        <p:spPr>
          <a:xfrm>
            <a:off x="114047" y="112575"/>
            <a:ext cx="21031201" cy="2651127"/>
          </a:xfrm>
          <a:prstGeom prst="rect">
            <a:avLst/>
          </a:prstGeom>
        </p:spPr>
        <p:txBody>
          <a:bodyPr/>
          <a:lstStyle/>
          <a:p>
            <a:r>
              <a:t>Item Produced Event</a:t>
            </a:r>
          </a:p>
        </p:txBody>
      </p:sp>
      <p:grpSp>
        <p:nvGrpSpPr>
          <p:cNvPr id="931" name="Group"/>
          <p:cNvGrpSpPr/>
          <p:nvPr/>
        </p:nvGrpSpPr>
        <p:grpSpPr>
          <a:xfrm>
            <a:off x="3903923" y="1181257"/>
            <a:ext cx="24505147" cy="14286232"/>
            <a:chOff x="577781" y="28696"/>
            <a:chExt cx="24505146" cy="14286230"/>
          </a:xfrm>
        </p:grpSpPr>
        <p:pic>
          <p:nvPicPr>
            <p:cNvPr id="926"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927"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Invoicing</a:t>
              </a:r>
            </a:p>
          </p:txBody>
        </p:sp>
        <p:sp>
          <p:nvSpPr>
            <p:cNvPr id="928"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Shipping</a:t>
              </a:r>
            </a:p>
          </p:txBody>
        </p:sp>
        <p:sp>
          <p:nvSpPr>
            <p:cNvPr id="929"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2800"/>
              </a:lvl1pPr>
            </a:lstStyle>
            <a:p>
              <a:r>
                <a:t>Warehouse</a:t>
              </a:r>
            </a:p>
          </p:txBody>
        </p:sp>
        <p:sp>
          <p:nvSpPr>
            <p:cNvPr id="930"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3000"/>
              </a:lvl1pPr>
            </a:lstStyle>
            <a:p>
              <a:r>
                <a:t>Logger</a:t>
              </a:r>
            </a:p>
          </p:txBody>
        </p:sp>
      </p:grpSp>
      <p:sp>
        <p:nvSpPr>
          <p:cNvPr id="932"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33"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
        <p:nvSpPr>
          <p:cNvPr id="934" name="Line"/>
          <p:cNvSpPr/>
          <p:nvPr/>
        </p:nvSpPr>
        <p:spPr>
          <a:xfrm>
            <a:off x="13396741" y="10398401"/>
            <a:ext cx="1" cy="1208977"/>
          </a:xfrm>
          <a:prstGeom prst="line">
            <a:avLst/>
          </a:prstGeom>
          <a:ln w="63500">
            <a:solidFill>
              <a:srgbClr val="000000"/>
            </a:solidFill>
            <a:miter/>
            <a:tailEnd type="triangle"/>
          </a:ln>
        </p:spPr>
        <p:txBody>
          <a:bodyPr tIns="91439" bIns="91439"/>
          <a:lstStyle/>
          <a:p>
            <a:endParaRPr/>
          </a:p>
        </p:txBody>
      </p:sp>
      <p:pic>
        <p:nvPicPr>
          <p:cNvPr id="935" name="Image" descr="Image"/>
          <p:cNvPicPr>
            <a:picLocks noChangeAspect="1"/>
          </p:cNvPicPr>
          <p:nvPr/>
        </p:nvPicPr>
        <p:blipFill>
          <a:blip r:embed="rId3"/>
          <a:stretch>
            <a:fillRect/>
          </a:stretch>
        </p:blipFill>
        <p:spPr>
          <a:xfrm>
            <a:off x="13135641" y="10643160"/>
            <a:ext cx="522201" cy="497334"/>
          </a:xfrm>
          <a:prstGeom prst="rect">
            <a:avLst/>
          </a:prstGeom>
          <a:ln w="12700">
            <a:miter lim="400000"/>
          </a:ln>
        </p:spPr>
      </p:pic>
      <p:sp>
        <p:nvSpPr>
          <p:cNvPr id="936" name="Line"/>
          <p:cNvSpPr/>
          <p:nvPr/>
        </p:nvSpPr>
        <p:spPr>
          <a:xfrm>
            <a:off x="10925875" y="10398401"/>
            <a:ext cx="1" cy="1208977"/>
          </a:xfrm>
          <a:prstGeom prst="line">
            <a:avLst/>
          </a:prstGeom>
          <a:ln w="63500">
            <a:solidFill>
              <a:srgbClr val="000000"/>
            </a:solidFill>
            <a:miter/>
            <a:tailEnd type="triangle"/>
          </a:ln>
        </p:spPr>
        <p:txBody>
          <a:bodyPr tIns="91439" bIns="91439"/>
          <a:lstStyle/>
          <a:p>
            <a:endParaRPr/>
          </a:p>
        </p:txBody>
      </p:sp>
      <p:pic>
        <p:nvPicPr>
          <p:cNvPr id="937" name="Image" descr="Image"/>
          <p:cNvPicPr>
            <a:picLocks noChangeAspect="1"/>
          </p:cNvPicPr>
          <p:nvPr/>
        </p:nvPicPr>
        <p:blipFill>
          <a:blip r:embed="rId3"/>
          <a:stretch>
            <a:fillRect/>
          </a:stretch>
        </p:blipFill>
        <p:spPr>
          <a:xfrm>
            <a:off x="10664776" y="10643160"/>
            <a:ext cx="522200" cy="497334"/>
          </a:xfrm>
          <a:prstGeom prst="rect">
            <a:avLst/>
          </a:prstGeom>
          <a:ln w="12700">
            <a:miter lim="400000"/>
          </a:ln>
        </p:spPr>
      </p:pic>
      <p:sp>
        <p:nvSpPr>
          <p:cNvPr id="940" name="Connection Line"/>
          <p:cNvSpPr/>
          <p:nvPr/>
        </p:nvSpPr>
        <p:spPr>
          <a:xfrm>
            <a:off x="15618460" y="8230870"/>
            <a:ext cx="740411" cy="1031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63500">
            <a:solidFill>
              <a:srgbClr val="FF0000"/>
            </a:solidFill>
            <a:miter lim="400000"/>
            <a:tailEnd type="triangle"/>
          </a:ln>
        </p:spPr>
        <p:txBody>
          <a:bodyPr/>
          <a:lstStyle/>
          <a:p>
            <a:endParaRPr/>
          </a:p>
        </p:txBody>
      </p:sp>
      <p:pic>
        <p:nvPicPr>
          <p:cNvPr id="939" name="Image" descr="Image"/>
          <p:cNvPicPr>
            <a:picLocks noChangeAspect="1"/>
          </p:cNvPicPr>
          <p:nvPr/>
        </p:nvPicPr>
        <p:blipFill>
          <a:blip r:embed="rId3"/>
          <a:stretch>
            <a:fillRect/>
          </a:stretch>
        </p:blipFill>
        <p:spPr>
          <a:xfrm>
            <a:off x="15344136" y="8481948"/>
            <a:ext cx="522200" cy="49733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940"/>
                                        </p:tgtEl>
                                        <p:attrNameLst>
                                          <p:attrName>style.visibility</p:attrName>
                                        </p:attrNameLst>
                                      </p:cBhvr>
                                      <p:to>
                                        <p:strVal val="visible"/>
                                      </p:to>
                                    </p:set>
                                    <p:animEffect transition="in" filter="dissolve">
                                      <p:cBhvr>
                                        <p:cTn id="7" dur="2000"/>
                                        <p:tgtEl>
                                          <p:spTgt spid="940"/>
                                        </p:tgtEl>
                                      </p:cBhvr>
                                    </p:animEffect>
                                  </p:childTnLst>
                                </p:cTn>
                              </p:par>
                            </p:childTnLst>
                          </p:cTn>
                        </p:par>
                        <p:par>
                          <p:cTn id="8" fill="hold">
                            <p:stCondLst>
                              <p:cond delay="2000"/>
                            </p:stCondLst>
                            <p:childTnLst>
                              <p:par>
                                <p:cTn id="9" presetID="1" presetClass="entr" presetSubtype="0" fill="hold" grpId="2" nodeType="afterEffect">
                                  <p:stCondLst>
                                    <p:cond delay="0"/>
                                  </p:stCondLst>
                                  <p:iterate>
                                    <p:tmAbs val="0"/>
                                  </p:iterate>
                                  <p:childTnLst>
                                    <p:set>
                                      <p:cBhvr>
                                        <p:cTn id="10" fill="hold"/>
                                        <p:tgtEl>
                                          <p:spTgt spid="9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932"/>
                                        </p:tgtEl>
                                        <p:attrNameLst>
                                          <p:attrName>style.visibility</p:attrName>
                                        </p:attrNameLst>
                                      </p:cBhvr>
                                      <p:to>
                                        <p:strVal val="visible"/>
                                      </p:to>
                                    </p:set>
                                    <p:animEffect transition="in" filter="dissolve">
                                      <p:cBhvr>
                                        <p:cTn id="15" dur="1000"/>
                                        <p:tgtEl>
                                          <p:spTgt spid="932"/>
                                        </p:tgtEl>
                                      </p:cBhvr>
                                    </p:animEffect>
                                  </p:childTnLst>
                                </p:cTn>
                              </p:par>
                            </p:childTnLst>
                          </p:cTn>
                        </p:par>
                        <p:par>
                          <p:cTn id="16" fill="hold">
                            <p:stCondLst>
                              <p:cond delay="1000"/>
                            </p:stCondLst>
                            <p:childTnLst>
                              <p:par>
                                <p:cTn id="17" presetID="9" presetClass="entr" fill="hold" grpId="4" nodeType="afterEffect">
                                  <p:stCondLst>
                                    <p:cond delay="0"/>
                                  </p:stCondLst>
                                  <p:iterate>
                                    <p:tmAbs val="0"/>
                                  </p:iterate>
                                  <p:childTnLst>
                                    <p:set>
                                      <p:cBhvr>
                                        <p:cTn id="18" fill="hold"/>
                                        <p:tgtEl>
                                          <p:spTgt spid="934"/>
                                        </p:tgtEl>
                                        <p:attrNameLst>
                                          <p:attrName>style.visibility</p:attrName>
                                        </p:attrNameLst>
                                      </p:cBhvr>
                                      <p:to>
                                        <p:strVal val="visible"/>
                                      </p:to>
                                    </p:set>
                                    <p:animEffect transition="in" filter="dissolve">
                                      <p:cBhvr>
                                        <p:cTn id="19" dur="1000"/>
                                        <p:tgtEl>
                                          <p:spTgt spid="934"/>
                                        </p:tgtEl>
                                      </p:cBhvr>
                                    </p:animEffect>
                                  </p:childTnLst>
                                </p:cTn>
                              </p:par>
                            </p:childTnLst>
                          </p:cTn>
                        </p:par>
                        <p:par>
                          <p:cTn id="20" fill="hold">
                            <p:stCondLst>
                              <p:cond delay="2000"/>
                            </p:stCondLst>
                            <p:childTnLst>
                              <p:par>
                                <p:cTn id="21" presetID="9" presetClass="entr" fill="hold" grpId="5" nodeType="afterEffect">
                                  <p:stCondLst>
                                    <p:cond delay="0"/>
                                  </p:stCondLst>
                                  <p:iterate>
                                    <p:tmAbs val="0"/>
                                  </p:iterate>
                                  <p:childTnLst>
                                    <p:set>
                                      <p:cBhvr>
                                        <p:cTn id="22" fill="hold"/>
                                        <p:tgtEl>
                                          <p:spTgt spid="936"/>
                                        </p:tgtEl>
                                        <p:attrNameLst>
                                          <p:attrName>style.visibility</p:attrName>
                                        </p:attrNameLst>
                                      </p:cBhvr>
                                      <p:to>
                                        <p:strVal val="visible"/>
                                      </p:to>
                                    </p:set>
                                    <p:animEffect transition="in" filter="dissolve">
                                      <p:cBhvr>
                                        <p:cTn id="23" dur="1000"/>
                                        <p:tgtEl>
                                          <p:spTgt spid="936"/>
                                        </p:tgtEl>
                                      </p:cBhvr>
                                    </p:animEffect>
                                  </p:childTnLst>
                                </p:cTn>
                              </p:par>
                            </p:childTnLst>
                          </p:cTn>
                        </p:par>
                        <p:par>
                          <p:cTn id="24" fill="hold">
                            <p:stCondLst>
                              <p:cond delay="3000"/>
                            </p:stCondLst>
                            <p:childTnLst>
                              <p:par>
                                <p:cTn id="25" presetID="1" presetClass="entr" presetSubtype="0" fill="hold" grpId="6" nodeType="afterEffect">
                                  <p:stCondLst>
                                    <p:cond delay="0"/>
                                  </p:stCondLst>
                                  <p:iterate>
                                    <p:tmAbs val="0"/>
                                  </p:iterate>
                                  <p:childTnLst>
                                    <p:set>
                                      <p:cBhvr>
                                        <p:cTn id="26" fill="hold"/>
                                        <p:tgtEl>
                                          <p:spTgt spid="933"/>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grpId="7" nodeType="afterEffect">
                                  <p:stCondLst>
                                    <p:cond delay="0"/>
                                  </p:stCondLst>
                                  <p:iterate>
                                    <p:tmAbs val="0"/>
                                  </p:iterate>
                                  <p:childTnLst>
                                    <p:set>
                                      <p:cBhvr>
                                        <p:cTn id="29" fill="hold"/>
                                        <p:tgtEl>
                                          <p:spTgt spid="935"/>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grpId="8" nodeType="afterEffect">
                                  <p:stCondLst>
                                    <p:cond delay="0"/>
                                  </p:stCondLst>
                                  <p:iterate>
                                    <p:tmAbs val="0"/>
                                  </p:iterate>
                                  <p:childTnLst>
                                    <p:set>
                                      <p:cBhvr>
                                        <p:cTn id="32" fill="hold"/>
                                        <p:tgtEl>
                                          <p:spTgt spid="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 grpId="3" animBg="1" advAuto="0"/>
      <p:bldP spid="933" grpId="6" animBg="1" advAuto="0"/>
      <p:bldP spid="934" grpId="4" animBg="1" advAuto="0"/>
      <p:bldP spid="935" grpId="7" animBg="1" advAuto="0"/>
      <p:bldP spid="936" grpId="5" animBg="1" advAuto="0"/>
      <p:bldP spid="937" grpId="8" animBg="1" advAuto="0"/>
      <p:bldP spid="940" grpId="1" animBg="1" advAuto="0"/>
      <p:bldP spid="939" grpId="2"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Order Shipped Event"/>
          <p:cNvSpPr txBox="1">
            <a:spLocks noGrp="1"/>
          </p:cNvSpPr>
          <p:nvPr>
            <p:ph type="title"/>
          </p:nvPr>
        </p:nvSpPr>
        <p:spPr>
          <a:xfrm>
            <a:off x="114047" y="112575"/>
            <a:ext cx="21031201" cy="2651127"/>
          </a:xfrm>
          <a:prstGeom prst="rect">
            <a:avLst/>
          </a:prstGeom>
        </p:spPr>
        <p:txBody>
          <a:bodyPr/>
          <a:lstStyle/>
          <a:p>
            <a:r>
              <a:t>Order Shipped Event</a:t>
            </a:r>
          </a:p>
        </p:txBody>
      </p:sp>
      <p:grpSp>
        <p:nvGrpSpPr>
          <p:cNvPr id="948" name="Group"/>
          <p:cNvGrpSpPr/>
          <p:nvPr/>
        </p:nvGrpSpPr>
        <p:grpSpPr>
          <a:xfrm>
            <a:off x="3903923" y="1181257"/>
            <a:ext cx="24505147" cy="14286232"/>
            <a:chOff x="577781" y="28696"/>
            <a:chExt cx="24505146" cy="14286230"/>
          </a:xfrm>
        </p:grpSpPr>
        <p:pic>
          <p:nvPicPr>
            <p:cNvPr id="943"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944"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Invoicing</a:t>
              </a:r>
            </a:p>
          </p:txBody>
        </p:sp>
        <p:sp>
          <p:nvSpPr>
            <p:cNvPr id="945"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Shipping</a:t>
              </a:r>
            </a:p>
          </p:txBody>
        </p:sp>
        <p:sp>
          <p:nvSpPr>
            <p:cNvPr id="946"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2800"/>
              </a:lvl1pPr>
            </a:lstStyle>
            <a:p>
              <a:r>
                <a:t>Warehouse</a:t>
              </a:r>
            </a:p>
          </p:txBody>
        </p:sp>
        <p:sp>
          <p:nvSpPr>
            <p:cNvPr id="947"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3000"/>
              </a:lvl1pPr>
            </a:lstStyle>
            <a:p>
              <a:r>
                <a:t>Logger</a:t>
              </a:r>
            </a:p>
          </p:txBody>
        </p:sp>
      </p:grpSp>
      <p:sp>
        <p:nvSpPr>
          <p:cNvPr id="949"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50"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
        <p:nvSpPr>
          <p:cNvPr id="951" name="Line"/>
          <p:cNvSpPr/>
          <p:nvPr/>
        </p:nvSpPr>
        <p:spPr>
          <a:xfrm>
            <a:off x="13396741" y="10398401"/>
            <a:ext cx="1" cy="1208977"/>
          </a:xfrm>
          <a:prstGeom prst="line">
            <a:avLst/>
          </a:prstGeom>
          <a:ln w="63500">
            <a:solidFill>
              <a:srgbClr val="000000"/>
            </a:solidFill>
            <a:miter/>
            <a:tailEnd type="triangle"/>
          </a:ln>
        </p:spPr>
        <p:txBody>
          <a:bodyPr tIns="91439" bIns="91439"/>
          <a:lstStyle/>
          <a:p>
            <a:endParaRPr/>
          </a:p>
        </p:txBody>
      </p:sp>
      <p:pic>
        <p:nvPicPr>
          <p:cNvPr id="952" name="Image" descr="Image"/>
          <p:cNvPicPr>
            <a:picLocks noChangeAspect="1"/>
          </p:cNvPicPr>
          <p:nvPr/>
        </p:nvPicPr>
        <p:blipFill>
          <a:blip r:embed="rId3"/>
          <a:stretch>
            <a:fillRect/>
          </a:stretch>
        </p:blipFill>
        <p:spPr>
          <a:xfrm>
            <a:off x="13135641" y="10643160"/>
            <a:ext cx="522201" cy="497334"/>
          </a:xfrm>
          <a:prstGeom prst="rect">
            <a:avLst/>
          </a:prstGeom>
          <a:ln w="12700">
            <a:miter lim="400000"/>
          </a:ln>
        </p:spPr>
      </p:pic>
      <p:sp>
        <p:nvSpPr>
          <p:cNvPr id="953" name="Line"/>
          <p:cNvSpPr/>
          <p:nvPr/>
        </p:nvSpPr>
        <p:spPr>
          <a:xfrm flipV="1">
            <a:off x="10925875" y="10398401"/>
            <a:ext cx="1" cy="1208977"/>
          </a:xfrm>
          <a:prstGeom prst="line">
            <a:avLst/>
          </a:prstGeom>
          <a:ln w="63500">
            <a:solidFill>
              <a:srgbClr val="FF0000"/>
            </a:solidFill>
            <a:miter/>
            <a:tailEnd type="triangle"/>
          </a:ln>
        </p:spPr>
        <p:txBody>
          <a:bodyPr tIns="91439" bIns="91439"/>
          <a:lstStyle/>
          <a:p>
            <a:endParaRPr/>
          </a:p>
        </p:txBody>
      </p:sp>
      <p:pic>
        <p:nvPicPr>
          <p:cNvPr id="954" name="Image" descr="Image"/>
          <p:cNvPicPr>
            <a:picLocks noChangeAspect="1"/>
          </p:cNvPicPr>
          <p:nvPr/>
        </p:nvPicPr>
        <p:blipFill>
          <a:blip r:embed="rId3"/>
          <a:stretch>
            <a:fillRect/>
          </a:stretch>
        </p:blipFill>
        <p:spPr>
          <a:xfrm>
            <a:off x="10664776" y="10754223"/>
            <a:ext cx="522201" cy="497334"/>
          </a:xfrm>
          <a:prstGeom prst="rect">
            <a:avLst/>
          </a:prstGeom>
          <a:ln w="12700">
            <a:miter lim="400000"/>
          </a:ln>
        </p:spPr>
      </p:pic>
      <p:sp>
        <p:nvSpPr>
          <p:cNvPr id="955" name="Line"/>
          <p:cNvSpPr/>
          <p:nvPr/>
        </p:nvSpPr>
        <p:spPr>
          <a:xfrm flipV="1">
            <a:off x="8546181" y="8200040"/>
            <a:ext cx="1" cy="986851"/>
          </a:xfrm>
          <a:prstGeom prst="line">
            <a:avLst/>
          </a:prstGeom>
          <a:ln w="63500">
            <a:solidFill>
              <a:srgbClr val="000000"/>
            </a:solidFill>
            <a:miter/>
            <a:tailEnd type="triangle"/>
          </a:ln>
        </p:spPr>
        <p:txBody>
          <a:bodyPr tIns="91439" bIns="91439"/>
          <a:lstStyle/>
          <a:p>
            <a:endParaRPr/>
          </a:p>
        </p:txBody>
      </p:sp>
      <p:pic>
        <p:nvPicPr>
          <p:cNvPr id="956" name="Image" descr="Image"/>
          <p:cNvPicPr>
            <a:picLocks noChangeAspect="1"/>
          </p:cNvPicPr>
          <p:nvPr/>
        </p:nvPicPr>
        <p:blipFill>
          <a:blip r:embed="rId3"/>
          <a:stretch>
            <a:fillRect/>
          </a:stretch>
        </p:blipFill>
        <p:spPr>
          <a:xfrm>
            <a:off x="8285082" y="8608300"/>
            <a:ext cx="522201" cy="497334"/>
          </a:xfrm>
          <a:prstGeom prst="rect">
            <a:avLst/>
          </a:prstGeom>
          <a:ln w="12700">
            <a:miter lim="400000"/>
          </a:ln>
        </p:spPr>
      </p:pic>
      <p:sp>
        <p:nvSpPr>
          <p:cNvPr id="957" name="Line"/>
          <p:cNvSpPr/>
          <p:nvPr/>
        </p:nvSpPr>
        <p:spPr>
          <a:xfrm flipV="1">
            <a:off x="8546181" y="6201514"/>
            <a:ext cx="1" cy="497334"/>
          </a:xfrm>
          <a:prstGeom prst="line">
            <a:avLst/>
          </a:prstGeom>
          <a:ln w="63500">
            <a:solidFill>
              <a:srgbClr val="000000"/>
            </a:solidFill>
            <a:miter/>
            <a:tailEnd type="triangle"/>
          </a:ln>
        </p:spPr>
        <p:txBody>
          <a:bodyPr tIns="91439" bIns="91439"/>
          <a:lstStyle/>
          <a:p>
            <a:endParaRPr/>
          </a:p>
        </p:txBody>
      </p:sp>
      <p:sp>
        <p:nvSpPr>
          <p:cNvPr id="958" name="Line"/>
          <p:cNvSpPr/>
          <p:nvPr/>
        </p:nvSpPr>
        <p:spPr>
          <a:xfrm flipV="1">
            <a:off x="8546181" y="3744424"/>
            <a:ext cx="1" cy="986851"/>
          </a:xfrm>
          <a:prstGeom prst="line">
            <a:avLst/>
          </a:prstGeom>
          <a:ln w="63500">
            <a:solidFill>
              <a:srgbClr val="000000"/>
            </a:solidFill>
            <a:miter/>
            <a:tailEnd type="triangle"/>
          </a:ln>
        </p:spPr>
        <p:txBody>
          <a:bodyPr tIns="91439" bIns="91439"/>
          <a:lstStyle/>
          <a:p>
            <a:endParaRPr/>
          </a:p>
        </p:txBody>
      </p:sp>
      <p:sp>
        <p:nvSpPr>
          <p:cNvPr id="961" name="Connection Line"/>
          <p:cNvSpPr/>
          <p:nvPr/>
        </p:nvSpPr>
        <p:spPr>
          <a:xfrm>
            <a:off x="14940280" y="5751830"/>
            <a:ext cx="1315720" cy="34175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63500">
            <a:solidFill>
              <a:srgbClr val="000000"/>
            </a:solidFill>
            <a:miter lim="400000"/>
            <a:tailEnd type="triangle"/>
          </a:ln>
        </p:spPr>
        <p:txBody>
          <a:bodyPr/>
          <a:lstStyle/>
          <a:p>
            <a:endParaRPr/>
          </a:p>
        </p:txBody>
      </p:sp>
      <p:pic>
        <p:nvPicPr>
          <p:cNvPr id="960" name="Image" descr="Image"/>
          <p:cNvPicPr>
            <a:picLocks noChangeAspect="1"/>
          </p:cNvPicPr>
          <p:nvPr/>
        </p:nvPicPr>
        <p:blipFill>
          <a:blip r:embed="rId3"/>
          <a:stretch>
            <a:fillRect/>
          </a:stretch>
        </p:blipFill>
        <p:spPr>
          <a:xfrm>
            <a:off x="14660877" y="7260808"/>
            <a:ext cx="522200" cy="49733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953"/>
                                        </p:tgtEl>
                                        <p:attrNameLst>
                                          <p:attrName>style.visibility</p:attrName>
                                        </p:attrNameLst>
                                      </p:cBhvr>
                                      <p:to>
                                        <p:strVal val="visible"/>
                                      </p:to>
                                    </p:set>
                                    <p:animEffect transition="in" filter="dissolve">
                                      <p:cBhvr>
                                        <p:cTn id="7" dur="2000"/>
                                        <p:tgtEl>
                                          <p:spTgt spid="953"/>
                                        </p:tgtEl>
                                      </p:cBhvr>
                                    </p:animEffect>
                                  </p:childTnLst>
                                </p:cTn>
                              </p:par>
                            </p:childTnLst>
                          </p:cTn>
                        </p:par>
                        <p:par>
                          <p:cTn id="8" fill="hold">
                            <p:stCondLst>
                              <p:cond delay="2000"/>
                            </p:stCondLst>
                            <p:childTnLst>
                              <p:par>
                                <p:cTn id="9" presetID="1" presetClass="entr" presetSubtype="0" fill="hold" grpId="2" nodeType="afterEffect">
                                  <p:stCondLst>
                                    <p:cond delay="0"/>
                                  </p:stCondLst>
                                  <p:iterate>
                                    <p:tmAbs val="0"/>
                                  </p:iterate>
                                  <p:childTnLst>
                                    <p:set>
                                      <p:cBhvr>
                                        <p:cTn id="10" fill="hold"/>
                                        <p:tgtEl>
                                          <p:spTgt spid="9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951"/>
                                        </p:tgtEl>
                                        <p:attrNameLst>
                                          <p:attrName>style.visibility</p:attrName>
                                        </p:attrNameLst>
                                      </p:cBhvr>
                                      <p:to>
                                        <p:strVal val="visible"/>
                                      </p:to>
                                    </p:set>
                                    <p:animEffect transition="in" filter="dissolve">
                                      <p:cBhvr>
                                        <p:cTn id="15" dur="2000"/>
                                        <p:tgtEl>
                                          <p:spTgt spid="951"/>
                                        </p:tgtEl>
                                      </p:cBhvr>
                                    </p:animEffect>
                                  </p:childTnLst>
                                </p:cTn>
                              </p:par>
                            </p:childTnLst>
                          </p:cTn>
                        </p:par>
                        <p:par>
                          <p:cTn id="16" fill="hold">
                            <p:stCondLst>
                              <p:cond delay="2000"/>
                            </p:stCondLst>
                            <p:childTnLst>
                              <p:par>
                                <p:cTn id="17" presetID="1" presetClass="entr" presetSubtype="0" fill="hold" grpId="4" nodeType="afterEffect">
                                  <p:stCondLst>
                                    <p:cond delay="0"/>
                                  </p:stCondLst>
                                  <p:iterate>
                                    <p:tmAbs val="0"/>
                                  </p:iterate>
                                  <p:childTnLst>
                                    <p:set>
                                      <p:cBhvr>
                                        <p:cTn id="18" fill="hold"/>
                                        <p:tgtEl>
                                          <p:spTgt spid="9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5" nodeType="afterEffect">
                                  <p:stCondLst>
                                    <p:cond delay="0"/>
                                  </p:stCondLst>
                                  <p:iterate>
                                    <p:tmAbs val="0"/>
                                  </p:iterate>
                                  <p:childTnLst>
                                    <p:set>
                                      <p:cBhvr>
                                        <p:cTn id="21" fill="hold"/>
                                        <p:tgtEl>
                                          <p:spTgt spid="960"/>
                                        </p:tgtEl>
                                        <p:attrNameLst>
                                          <p:attrName>style.visibility</p:attrName>
                                        </p:attrNameLst>
                                      </p:cBhvr>
                                      <p:to>
                                        <p:strVal val="visible"/>
                                      </p:to>
                                    </p:set>
                                  </p:childTnLst>
                                </p:cTn>
                              </p:par>
                            </p:childTnLst>
                          </p:cTn>
                        </p:par>
                        <p:par>
                          <p:cTn id="22" fill="hold">
                            <p:stCondLst>
                              <p:cond delay="2000"/>
                            </p:stCondLst>
                            <p:childTnLst>
                              <p:par>
                                <p:cTn id="23" presetID="9" presetClass="entr" fill="hold" grpId="6" nodeType="afterEffect">
                                  <p:stCondLst>
                                    <p:cond delay="0"/>
                                  </p:stCondLst>
                                  <p:iterate>
                                    <p:tmAbs val="0"/>
                                  </p:iterate>
                                  <p:childTnLst>
                                    <p:set>
                                      <p:cBhvr>
                                        <p:cTn id="24" fill="hold"/>
                                        <p:tgtEl>
                                          <p:spTgt spid="949"/>
                                        </p:tgtEl>
                                        <p:attrNameLst>
                                          <p:attrName>style.visibility</p:attrName>
                                        </p:attrNameLst>
                                      </p:cBhvr>
                                      <p:to>
                                        <p:strVal val="visible"/>
                                      </p:to>
                                    </p:set>
                                    <p:animEffect transition="in" filter="dissolve">
                                      <p:cBhvr>
                                        <p:cTn id="25" dur="2000"/>
                                        <p:tgtEl>
                                          <p:spTgt spid="949"/>
                                        </p:tgtEl>
                                      </p:cBhvr>
                                    </p:animEffect>
                                  </p:childTnLst>
                                </p:cTn>
                              </p:par>
                            </p:childTnLst>
                          </p:cTn>
                        </p:par>
                        <p:par>
                          <p:cTn id="26" fill="hold">
                            <p:stCondLst>
                              <p:cond delay="4000"/>
                            </p:stCondLst>
                            <p:childTnLst>
                              <p:par>
                                <p:cTn id="27" presetID="1" presetClass="entr" presetSubtype="0" fill="hold" grpId="7" nodeType="afterEffect">
                                  <p:stCondLst>
                                    <p:cond delay="0"/>
                                  </p:stCondLst>
                                  <p:iterate>
                                    <p:tmAbs val="0"/>
                                  </p:iterate>
                                  <p:childTnLst>
                                    <p:set>
                                      <p:cBhvr>
                                        <p:cTn id="28" fill="hold"/>
                                        <p:tgtEl>
                                          <p:spTgt spid="950"/>
                                        </p:tgtEl>
                                        <p:attrNameLst>
                                          <p:attrName>style.visibility</p:attrName>
                                        </p:attrNameLst>
                                      </p:cBhvr>
                                      <p:to>
                                        <p:strVal val="visible"/>
                                      </p:to>
                                    </p:set>
                                  </p:childTnLst>
                                </p:cTn>
                              </p:par>
                            </p:childTnLst>
                          </p:cTn>
                        </p:par>
                        <p:par>
                          <p:cTn id="29" fill="hold">
                            <p:stCondLst>
                              <p:cond delay="4000"/>
                            </p:stCondLst>
                            <p:childTnLst>
                              <p:par>
                                <p:cTn id="30" presetID="9" presetClass="entr" fill="hold" grpId="8" nodeType="afterEffect">
                                  <p:stCondLst>
                                    <p:cond delay="0"/>
                                  </p:stCondLst>
                                  <p:iterate>
                                    <p:tmAbs val="0"/>
                                  </p:iterate>
                                  <p:childTnLst>
                                    <p:set>
                                      <p:cBhvr>
                                        <p:cTn id="31" fill="hold"/>
                                        <p:tgtEl>
                                          <p:spTgt spid="961"/>
                                        </p:tgtEl>
                                        <p:attrNameLst>
                                          <p:attrName>style.visibility</p:attrName>
                                        </p:attrNameLst>
                                      </p:cBhvr>
                                      <p:to>
                                        <p:strVal val="visible"/>
                                      </p:to>
                                    </p:set>
                                    <p:animEffect transition="in" filter="dissolve">
                                      <p:cBhvr>
                                        <p:cTn id="32" dur="2000"/>
                                        <p:tgtEl>
                                          <p:spTgt spid="961"/>
                                        </p:tgtEl>
                                      </p:cBhvr>
                                    </p:animEffect>
                                  </p:childTnLst>
                                </p:cTn>
                              </p:par>
                            </p:childTnLst>
                          </p:cTn>
                        </p:par>
                        <p:par>
                          <p:cTn id="33" fill="hold">
                            <p:stCondLst>
                              <p:cond delay="6000"/>
                            </p:stCondLst>
                            <p:childTnLst>
                              <p:par>
                                <p:cTn id="34" presetID="9" presetClass="entr" fill="hold" grpId="9" nodeType="afterEffect">
                                  <p:stCondLst>
                                    <p:cond delay="0"/>
                                  </p:stCondLst>
                                  <p:iterate>
                                    <p:tmAbs val="0"/>
                                  </p:iterate>
                                  <p:childTnLst>
                                    <p:set>
                                      <p:cBhvr>
                                        <p:cTn id="35" fill="hold"/>
                                        <p:tgtEl>
                                          <p:spTgt spid="955"/>
                                        </p:tgtEl>
                                        <p:attrNameLst>
                                          <p:attrName>style.visibility</p:attrName>
                                        </p:attrNameLst>
                                      </p:cBhvr>
                                      <p:to>
                                        <p:strVal val="visible"/>
                                      </p:to>
                                    </p:set>
                                    <p:animEffect transition="in" filter="dissolve">
                                      <p:cBhvr>
                                        <p:cTn id="36" dur="2000"/>
                                        <p:tgtEl>
                                          <p:spTgt spid="955"/>
                                        </p:tgtEl>
                                      </p:cBhvr>
                                    </p:animEffect>
                                  </p:childTnLst>
                                </p:cTn>
                              </p:par>
                            </p:childTnLst>
                          </p:cTn>
                        </p:par>
                        <p:par>
                          <p:cTn id="37" fill="hold">
                            <p:stCondLst>
                              <p:cond delay="8000"/>
                            </p:stCondLst>
                            <p:childTnLst>
                              <p:par>
                                <p:cTn id="38" presetID="1" presetClass="entr" presetSubtype="0" fill="hold" grpId="10" nodeType="afterEffect">
                                  <p:stCondLst>
                                    <p:cond delay="0"/>
                                  </p:stCondLst>
                                  <p:iterate>
                                    <p:tmAbs val="0"/>
                                  </p:iterate>
                                  <p:childTnLst>
                                    <p:set>
                                      <p:cBhvr>
                                        <p:cTn id="39" fill="hold"/>
                                        <p:tgtEl>
                                          <p:spTgt spid="956"/>
                                        </p:tgtEl>
                                        <p:attrNameLst>
                                          <p:attrName>style.visibility</p:attrName>
                                        </p:attrNameLst>
                                      </p:cBhvr>
                                      <p:to>
                                        <p:strVal val="visible"/>
                                      </p:to>
                                    </p:set>
                                  </p:childTnLst>
                                </p:cTn>
                              </p:par>
                            </p:childTnLst>
                          </p:cTn>
                        </p:par>
                        <p:par>
                          <p:cTn id="40" fill="hold">
                            <p:stCondLst>
                              <p:cond delay="8000"/>
                            </p:stCondLst>
                            <p:childTnLst>
                              <p:par>
                                <p:cTn id="41" presetID="9" presetClass="entr" fill="hold" grpId="11" nodeType="afterEffect">
                                  <p:stCondLst>
                                    <p:cond delay="0"/>
                                  </p:stCondLst>
                                  <p:iterate>
                                    <p:tmAbs val="0"/>
                                  </p:iterate>
                                  <p:childTnLst>
                                    <p:set>
                                      <p:cBhvr>
                                        <p:cTn id="42" fill="hold"/>
                                        <p:tgtEl>
                                          <p:spTgt spid="957"/>
                                        </p:tgtEl>
                                        <p:attrNameLst>
                                          <p:attrName>style.visibility</p:attrName>
                                        </p:attrNameLst>
                                      </p:cBhvr>
                                      <p:to>
                                        <p:strVal val="visible"/>
                                      </p:to>
                                    </p:set>
                                    <p:animEffect transition="in" filter="dissolve">
                                      <p:cBhvr>
                                        <p:cTn id="43" dur="2000"/>
                                        <p:tgtEl>
                                          <p:spTgt spid="957"/>
                                        </p:tgtEl>
                                      </p:cBhvr>
                                    </p:animEffect>
                                  </p:childTnLst>
                                </p:cTn>
                              </p:par>
                            </p:childTnLst>
                          </p:cTn>
                        </p:par>
                        <p:par>
                          <p:cTn id="44" fill="hold">
                            <p:stCondLst>
                              <p:cond delay="10000"/>
                            </p:stCondLst>
                            <p:childTnLst>
                              <p:par>
                                <p:cTn id="45" presetID="9" presetClass="entr" fill="hold" grpId="12" nodeType="afterEffect">
                                  <p:stCondLst>
                                    <p:cond delay="0"/>
                                  </p:stCondLst>
                                  <p:iterate>
                                    <p:tmAbs val="0"/>
                                  </p:iterate>
                                  <p:childTnLst>
                                    <p:set>
                                      <p:cBhvr>
                                        <p:cTn id="46" fill="hold"/>
                                        <p:tgtEl>
                                          <p:spTgt spid="958"/>
                                        </p:tgtEl>
                                        <p:attrNameLst>
                                          <p:attrName>style.visibility</p:attrName>
                                        </p:attrNameLst>
                                      </p:cBhvr>
                                      <p:to>
                                        <p:strVal val="visible"/>
                                      </p:to>
                                    </p:set>
                                    <p:animEffect transition="in" filter="dissolve">
                                      <p:cBhvr>
                                        <p:cTn id="47" dur="2000"/>
                                        <p:tgtEl>
                                          <p:spTgt spid="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9" grpId="6" animBg="1" advAuto="0"/>
      <p:bldP spid="950" grpId="7" animBg="1" advAuto="0"/>
      <p:bldP spid="951" grpId="3" animBg="1" advAuto="0"/>
      <p:bldP spid="952" grpId="4" animBg="1" advAuto="0"/>
      <p:bldP spid="953" grpId="1" animBg="1" advAuto="0"/>
      <p:bldP spid="954" grpId="2" animBg="1" advAuto="0"/>
      <p:bldP spid="955" grpId="9" animBg="1" advAuto="0"/>
      <p:bldP spid="956" grpId="10" animBg="1" advAuto="0"/>
      <p:bldP spid="957" grpId="11" animBg="1" advAuto="0"/>
      <p:bldP spid="958" grpId="12" animBg="1" advAuto="0"/>
      <p:bldP spid="961" grpId="8" animBg="1" advAuto="0"/>
      <p:bldP spid="960" grpId="5"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The Logger consumes EVERY event"/>
          <p:cNvSpPr txBox="1">
            <a:spLocks noGrp="1"/>
          </p:cNvSpPr>
          <p:nvPr>
            <p:ph type="title"/>
          </p:nvPr>
        </p:nvSpPr>
        <p:spPr>
          <a:xfrm>
            <a:off x="114047" y="112575"/>
            <a:ext cx="21031201" cy="2651127"/>
          </a:xfrm>
          <a:prstGeom prst="rect">
            <a:avLst/>
          </a:prstGeom>
        </p:spPr>
        <p:txBody>
          <a:bodyPr/>
          <a:lstStyle/>
          <a:p>
            <a:r>
              <a:t>The Logger consumes </a:t>
            </a:r>
            <a:r>
              <a:rPr>
                <a:latin typeface="Roboto Bold"/>
                <a:ea typeface="Roboto Bold"/>
                <a:cs typeface="Roboto Bold"/>
                <a:sym typeface="Roboto Bold"/>
              </a:rPr>
              <a:t>EVERY</a:t>
            </a:r>
            <a:r>
              <a:t> event</a:t>
            </a:r>
          </a:p>
        </p:txBody>
      </p:sp>
      <p:grpSp>
        <p:nvGrpSpPr>
          <p:cNvPr id="969" name="Group"/>
          <p:cNvGrpSpPr/>
          <p:nvPr/>
        </p:nvGrpSpPr>
        <p:grpSpPr>
          <a:xfrm>
            <a:off x="3903923" y="1181257"/>
            <a:ext cx="24505147" cy="14286232"/>
            <a:chOff x="577781" y="28696"/>
            <a:chExt cx="24505146" cy="14286230"/>
          </a:xfrm>
        </p:grpSpPr>
        <p:pic>
          <p:nvPicPr>
            <p:cNvPr id="964"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965"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Invoicing</a:t>
              </a:r>
            </a:p>
          </p:txBody>
        </p:sp>
        <p:sp>
          <p:nvSpPr>
            <p:cNvPr id="966"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000"/>
              </a:lvl1pPr>
            </a:lstStyle>
            <a:p>
              <a:r>
                <a:t>Shipping</a:t>
              </a:r>
            </a:p>
          </p:txBody>
        </p:sp>
        <p:sp>
          <p:nvSpPr>
            <p:cNvPr id="967"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2800"/>
              </a:lvl1pPr>
            </a:lstStyle>
            <a:p>
              <a:r>
                <a:t>Warehouse</a:t>
              </a:r>
            </a:p>
          </p:txBody>
        </p:sp>
        <p:sp>
          <p:nvSpPr>
            <p:cNvPr id="968"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3000"/>
              </a:lvl1pPr>
            </a:lstStyle>
            <a:p>
              <a:r>
                <a:t>Logger</a:t>
              </a:r>
            </a:p>
          </p:txBody>
        </p:sp>
      </p:grpSp>
      <p:sp>
        <p:nvSpPr>
          <p:cNvPr id="970"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71"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 name="image17.tif" descr="image17.tif"/>
          <p:cNvPicPr>
            <a:picLocks noChangeAspect="1"/>
          </p:cNvPicPr>
          <p:nvPr/>
        </p:nvPicPr>
        <p:blipFill>
          <a:blip r:embed="rId2"/>
          <a:stretch>
            <a:fillRect/>
          </a:stretch>
        </p:blipFill>
        <p:spPr>
          <a:xfrm>
            <a:off x="6956501" y="1707115"/>
            <a:ext cx="10907753" cy="1030176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5" name="Event Sourcing"/>
          <p:cNvSpPr txBox="1">
            <a:spLocks noGrp="1"/>
          </p:cNvSpPr>
          <p:nvPr>
            <p:ph type="title"/>
          </p:nvPr>
        </p:nvSpPr>
        <p:spPr>
          <a:prstGeom prst="rect">
            <a:avLst/>
          </a:prstGeom>
        </p:spPr>
        <p:txBody>
          <a:bodyPr/>
          <a:lstStyle/>
          <a:p>
            <a:r>
              <a:t>Event Sourcing</a:t>
            </a:r>
          </a:p>
        </p:txBody>
      </p:sp>
      <p:sp>
        <p:nvSpPr>
          <p:cNvPr id="976" name="Double-click to edit"/>
          <p:cNvSpPr txBox="1">
            <a:spLocks noGrp="1"/>
          </p:cNvSpPr>
          <p:nvPr>
            <p:ph type="body" sz="quarter" idx="1"/>
          </p:nvPr>
        </p:nvSpPr>
        <p:spPr>
          <a:prstGeom prst="rect">
            <a:avLst/>
          </a:prstGeom>
        </p:spPr>
        <p:txBody>
          <a:bodyPr/>
          <a:lstStyle/>
          <a:p>
            <a:endParaRPr/>
          </a:p>
        </p:txBody>
      </p:sp>
      <p:pic>
        <p:nvPicPr>
          <p:cNvPr id="977" name="image4.png" descr="image4.png"/>
          <p:cNvPicPr>
            <a:picLocks noChangeAspect="1"/>
          </p:cNvPicPr>
          <p:nvPr/>
        </p:nvPicPr>
        <p:blipFill>
          <a:blip r:embed="rId2"/>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9" name="Event Sourcing"/>
          <p:cNvSpPr txBox="1">
            <a:spLocks noGrp="1"/>
          </p:cNvSpPr>
          <p:nvPr>
            <p:ph type="title"/>
          </p:nvPr>
        </p:nvSpPr>
        <p:spPr>
          <a:prstGeom prst="rect">
            <a:avLst/>
          </a:prstGeom>
        </p:spPr>
        <p:txBody>
          <a:bodyPr/>
          <a:lstStyle/>
          <a:p>
            <a:r>
              <a:t>Event Sourcing</a:t>
            </a:r>
          </a:p>
        </p:txBody>
      </p:sp>
      <p:sp>
        <p:nvSpPr>
          <p:cNvPr id="980" name="Events are immutable…"/>
          <p:cNvSpPr txBox="1">
            <a:spLocks noGrp="1"/>
          </p:cNvSpPr>
          <p:nvPr>
            <p:ph type="body" idx="1"/>
          </p:nvPr>
        </p:nvSpPr>
        <p:spPr>
          <a:prstGeom prst="rect">
            <a:avLst/>
          </a:prstGeom>
        </p:spPr>
        <p:txBody>
          <a:bodyPr/>
          <a:lstStyle/>
          <a:p>
            <a:r>
              <a:t>Events are immutable</a:t>
            </a:r>
          </a:p>
          <a:p>
            <a:r>
              <a:t>Events describe the action</a:t>
            </a:r>
          </a:p>
          <a:p>
            <a:r>
              <a:t>Eventually consistent data</a:t>
            </a:r>
          </a:p>
          <a:p>
            <a:r>
              <a:t>Embraces CQRS</a:t>
            </a:r>
          </a:p>
        </p:txBody>
      </p:sp>
      <p:pic>
        <p:nvPicPr>
          <p:cNvPr id="981" name="image4.png" descr="image4.png"/>
          <p:cNvPicPr>
            <a:picLocks noChangeAspect="1"/>
          </p:cNvPicPr>
          <p:nvPr/>
        </p:nvPicPr>
        <p:blipFill>
          <a:blip r:embed="rId2"/>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 name="Image via: Microservices with Clojure"/>
          <p:cNvSpPr txBox="1"/>
          <p:nvPr/>
        </p:nvSpPr>
        <p:spPr>
          <a:xfrm>
            <a:off x="9460071" y="12523009"/>
            <a:ext cx="5463858" cy="55499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457200">
              <a:defRPr sz="2500">
                <a:solidFill>
                  <a:srgbClr val="6989C7"/>
                </a:solidFill>
                <a:latin typeface="Helvetica Neue"/>
                <a:ea typeface="Helvetica Neue"/>
                <a:cs typeface="Helvetica Neue"/>
                <a:sym typeface="Helvetica Neue"/>
              </a:defRPr>
            </a:pPr>
            <a:r>
              <a:rPr>
                <a:solidFill>
                  <a:srgbClr val="24292E"/>
                </a:solidFill>
              </a:rPr>
              <a:t>Image via: </a:t>
            </a:r>
            <a:r>
              <a:rPr u="sng">
                <a:solidFill>
                  <a:srgbClr val="0563C1"/>
                </a:solidFill>
                <a:uFill>
                  <a:solidFill>
                    <a:srgbClr val="0563C1"/>
                  </a:solidFill>
                </a:uFill>
                <a:hlinkClick r:id="rId3"/>
              </a:rPr>
              <a:t>Microservices with Clojure</a:t>
            </a:r>
          </a:p>
        </p:txBody>
      </p:sp>
      <p:pic>
        <p:nvPicPr>
          <p:cNvPr id="984" name="event-sourcing.jpg" descr="event-sourcing.jpg"/>
          <p:cNvPicPr>
            <a:picLocks noChangeAspect="1"/>
          </p:cNvPicPr>
          <p:nvPr/>
        </p:nvPicPr>
        <p:blipFill>
          <a:blip r:embed="rId4"/>
          <a:stretch>
            <a:fillRect/>
          </a:stretch>
        </p:blipFill>
        <p:spPr>
          <a:xfrm>
            <a:off x="3878498" y="3446386"/>
            <a:ext cx="16627004" cy="8530916"/>
          </a:xfrm>
          <a:prstGeom prst="rect">
            <a:avLst/>
          </a:prstGeom>
          <a:ln w="12700">
            <a:miter lim="400000"/>
          </a:ln>
        </p:spPr>
      </p:pic>
      <p:sp>
        <p:nvSpPr>
          <p:cNvPr id="985" name="Event Sourcing"/>
          <p:cNvSpPr txBox="1">
            <a:spLocks noGrp="1"/>
          </p:cNvSpPr>
          <p:nvPr>
            <p:ph type="title" idx="4294967295"/>
          </p:nvPr>
        </p:nvSpPr>
        <p:spPr>
          <a:prstGeom prst="rect">
            <a:avLst/>
          </a:prstGeom>
        </p:spPr>
        <p:txBody>
          <a:bodyPr/>
          <a:lstStyle/>
          <a:p>
            <a:r>
              <a:t>Event Sourcing</a:t>
            </a:r>
          </a:p>
        </p:txBody>
      </p:sp>
      <p:pic>
        <p:nvPicPr>
          <p:cNvPr id="986" name="image4.png" descr="image4.png"/>
          <p:cNvPicPr>
            <a:picLocks noChangeAspect="1"/>
          </p:cNvPicPr>
          <p:nvPr/>
        </p:nvPicPr>
        <p:blipFill>
          <a:blip r:embed="rId5"/>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For Further Reading"/>
          <p:cNvSpPr txBox="1">
            <a:spLocks noGrp="1"/>
          </p:cNvSpPr>
          <p:nvPr>
            <p:ph type="title"/>
          </p:nvPr>
        </p:nvSpPr>
        <p:spPr>
          <a:prstGeom prst="rect">
            <a:avLst/>
          </a:prstGeom>
        </p:spPr>
        <p:txBody>
          <a:bodyPr/>
          <a:lstStyle/>
          <a:p>
            <a:r>
              <a:t>For Further Reading</a:t>
            </a:r>
          </a:p>
        </p:txBody>
      </p:sp>
      <p:sp>
        <p:nvSpPr>
          <p:cNvPr id="991" name="THIS presentation (and code) on GitHub…"/>
          <p:cNvSpPr txBox="1">
            <a:spLocks noGrp="1"/>
          </p:cNvSpPr>
          <p:nvPr>
            <p:ph type="body" idx="1"/>
          </p:nvPr>
        </p:nvSpPr>
        <p:spPr>
          <a:xfrm>
            <a:off x="379141" y="3651250"/>
            <a:ext cx="17206784" cy="8702676"/>
          </a:xfrm>
          <a:prstGeom prst="rect">
            <a:avLst/>
          </a:prstGeom>
        </p:spPr>
        <p:txBody>
          <a:bodyPr/>
          <a:lstStyle/>
          <a:p>
            <a:pPr marL="361188" indent="-361188" defTabSz="1444752">
              <a:spcBef>
                <a:spcPts val="1500"/>
              </a:spcBef>
              <a:defRPr sz="4424"/>
            </a:pPr>
            <a:r>
              <a:t>THIS presentation (and code) on GitHub </a:t>
            </a:r>
          </a:p>
          <a:p>
            <a:pPr marL="0" indent="0" defTabSz="1444752">
              <a:spcBef>
                <a:spcPts val="1500"/>
              </a:spcBef>
              <a:buSzTx/>
              <a:buNone/>
              <a:defRPr sz="4424"/>
            </a:pPr>
            <a:r>
              <a:t>https://github.com/shawnewallace/eda-rabbitmq</a:t>
            </a:r>
          </a:p>
          <a:p>
            <a:pPr marL="361188" indent="-361188" defTabSz="1444752">
              <a:spcBef>
                <a:spcPts val="1500"/>
              </a:spcBef>
              <a:defRPr sz="4424">
                <a:latin typeface="Roboto Bold"/>
                <a:ea typeface="Roboto Bold"/>
                <a:cs typeface="Roboto Bold"/>
                <a:sym typeface="Roboto Bold"/>
              </a:defRPr>
            </a:pPr>
            <a:r>
              <a:t>Stephan Norberg EDA</a:t>
            </a:r>
          </a:p>
          <a:p>
            <a:pPr marL="0" indent="0" defTabSz="1444752">
              <a:spcBef>
                <a:spcPts val="1500"/>
              </a:spcBef>
              <a:buSzTx/>
              <a:buNone/>
              <a:defRPr sz="4424"/>
            </a:pPr>
            <a:r>
              <a:rPr u="sng">
                <a:solidFill>
                  <a:srgbClr val="0563C1"/>
                </a:solidFill>
                <a:uFill>
                  <a:solidFill>
                    <a:srgbClr val="0563C1"/>
                  </a:solidFill>
                </a:uFill>
                <a:hlinkClick r:id="rId2"/>
              </a:rPr>
              <a:t>http://www.infoq.com/presentations/Domain-Event-Driven-Architecture</a:t>
            </a:r>
          </a:p>
          <a:p>
            <a:pPr marL="361188" indent="-361188" defTabSz="1444752">
              <a:spcBef>
                <a:spcPts val="1500"/>
              </a:spcBef>
              <a:defRPr sz="4424">
                <a:latin typeface="Roboto Bold"/>
                <a:ea typeface="Roboto Bold"/>
                <a:cs typeface="Roboto Bold"/>
                <a:sym typeface="Roboto Bold"/>
              </a:defRPr>
            </a:pPr>
            <a:r>
              <a:t>“Programming Without a Call Stack” </a:t>
            </a:r>
          </a:p>
          <a:p>
            <a:pPr marL="0" indent="0" defTabSz="1444752">
              <a:spcBef>
                <a:spcPts val="1500"/>
              </a:spcBef>
              <a:buSzTx/>
              <a:buNone/>
              <a:defRPr sz="4424"/>
            </a:pPr>
            <a:r>
              <a:rPr u="sng">
                <a:solidFill>
                  <a:srgbClr val="0563C1"/>
                </a:solidFill>
                <a:uFill>
                  <a:solidFill>
                    <a:srgbClr val="0563C1"/>
                  </a:solidFill>
                </a:uFill>
                <a:hlinkClick r:id="rId3"/>
              </a:rPr>
              <a:t>http://www.enterpriseintegrationpatterns.com/docs/EDA.pdf</a:t>
            </a:r>
          </a:p>
          <a:p>
            <a:pPr marL="361188" indent="-361188" defTabSz="1444752">
              <a:spcBef>
                <a:spcPts val="1500"/>
              </a:spcBef>
              <a:defRPr sz="4424">
                <a:latin typeface="Roboto Bold"/>
                <a:ea typeface="Roboto Bold"/>
                <a:cs typeface="Roboto Bold"/>
                <a:sym typeface="Roboto Bold"/>
              </a:defRPr>
            </a:pPr>
            <a:r>
              <a:t>“Event-Driven Architecture Overview”</a:t>
            </a:r>
          </a:p>
          <a:p>
            <a:pPr marL="0" indent="0" defTabSz="1444752">
              <a:spcBef>
                <a:spcPts val="1500"/>
              </a:spcBef>
              <a:buSzTx/>
              <a:buFontTx/>
              <a:buNone/>
              <a:defRPr sz="4424"/>
            </a:pPr>
            <a:r>
              <a:rPr u="sng">
                <a:solidFill>
                  <a:srgbClr val="0563C1"/>
                </a:solidFill>
                <a:uFill>
                  <a:solidFill>
                    <a:srgbClr val="0563C1"/>
                  </a:solidFill>
                </a:uFill>
                <a:hlinkClick r:id="rId4"/>
              </a:rPr>
              <a:t>http://www.omg.org/soa/Uploaded%20Docs/EDA/bda2-2-06cc.pdf</a:t>
            </a:r>
          </a:p>
          <a:p>
            <a:pPr marL="361188" indent="-361188" defTabSz="1444752">
              <a:spcBef>
                <a:spcPts val="1500"/>
              </a:spcBef>
              <a:defRPr sz="4424">
                <a:latin typeface="Roboto Bold"/>
                <a:ea typeface="Roboto Bold"/>
                <a:cs typeface="Roboto Bold"/>
                <a:sym typeface="Roboto Bold"/>
              </a:defRPr>
            </a:pPr>
            <a:r>
              <a:t>“…Event Sourcing is Hard”</a:t>
            </a:r>
          </a:p>
          <a:p>
            <a:pPr marL="0" indent="0" defTabSz="1444752">
              <a:spcBef>
                <a:spcPts val="1500"/>
              </a:spcBef>
              <a:buSzTx/>
              <a:buFontTx/>
              <a:buNone/>
              <a:defRPr sz="4424"/>
            </a:pPr>
            <a:r>
              <a:t>https://chriskiehl.com/article/event-sourcing-is-hard</a:t>
            </a:r>
          </a:p>
        </p:txBody>
      </p:sp>
      <p:pic>
        <p:nvPicPr>
          <p:cNvPr id="992" name="image4.png" descr="image4.png"/>
          <p:cNvPicPr>
            <a:picLocks noChangeAspect="1"/>
          </p:cNvPicPr>
          <p:nvPr/>
        </p:nvPicPr>
        <p:blipFill>
          <a:blip r:embed="rId5"/>
          <a:stretch>
            <a:fillRect/>
          </a:stretch>
        </p:blipFill>
        <p:spPr>
          <a:xfrm>
            <a:off x="19986082" y="12494735"/>
            <a:ext cx="4216401" cy="965201"/>
          </a:xfrm>
          <a:prstGeom prst="rect">
            <a:avLst/>
          </a:prstGeom>
          <a:ln w="12700">
            <a:miter lim="400000"/>
          </a:ln>
        </p:spPr>
      </p:pic>
      <p:pic>
        <p:nvPicPr>
          <p:cNvPr id="993" name="Image" descr="Image">
            <a:hlinkClick r:id="rId6"/>
          </p:cNvPr>
          <p:cNvPicPr>
            <a:picLocks noChangeAspect="1"/>
          </p:cNvPicPr>
          <p:nvPr/>
        </p:nvPicPr>
        <p:blipFill>
          <a:blip r:embed="rId7"/>
          <a:stretch>
            <a:fillRect/>
          </a:stretch>
        </p:blipFill>
        <p:spPr>
          <a:xfrm>
            <a:off x="18461406" y="3991836"/>
            <a:ext cx="3914270" cy="4832432"/>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Monolithic"/>
          <p:cNvSpPr txBox="1">
            <a:spLocks noGrp="1"/>
          </p:cNvSpPr>
          <p:nvPr>
            <p:ph type="title"/>
          </p:nvPr>
        </p:nvSpPr>
        <p:spPr>
          <a:prstGeom prst="rect">
            <a:avLst/>
          </a:prstGeom>
        </p:spPr>
        <p:txBody>
          <a:bodyPr/>
          <a:lstStyle/>
          <a:p>
            <a:r>
              <a:t>Monolithic</a:t>
            </a:r>
          </a:p>
        </p:txBody>
      </p:sp>
      <p:grpSp>
        <p:nvGrpSpPr>
          <p:cNvPr id="217" name="Group"/>
          <p:cNvGrpSpPr/>
          <p:nvPr/>
        </p:nvGrpSpPr>
        <p:grpSpPr>
          <a:xfrm>
            <a:off x="7333567" y="5674490"/>
            <a:ext cx="4230477" cy="1476261"/>
            <a:chOff x="0" y="0"/>
            <a:chExt cx="4230475" cy="1476259"/>
          </a:xfrm>
        </p:grpSpPr>
        <p:sp>
          <p:nvSpPr>
            <p:cNvPr id="21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16"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220" name="Group"/>
          <p:cNvGrpSpPr/>
          <p:nvPr/>
        </p:nvGrpSpPr>
        <p:grpSpPr>
          <a:xfrm>
            <a:off x="10704727" y="5728772"/>
            <a:ext cx="4230477" cy="1476261"/>
            <a:chOff x="0" y="0"/>
            <a:chExt cx="4230475" cy="1476259"/>
          </a:xfrm>
        </p:grpSpPr>
        <p:sp>
          <p:nvSpPr>
            <p:cNvPr id="21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19"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223" name="Group"/>
          <p:cNvGrpSpPr/>
          <p:nvPr/>
        </p:nvGrpSpPr>
        <p:grpSpPr>
          <a:xfrm>
            <a:off x="7961524" y="7017743"/>
            <a:ext cx="4230476" cy="1476261"/>
            <a:chOff x="0" y="0"/>
            <a:chExt cx="4230475" cy="1476259"/>
          </a:xfrm>
        </p:grpSpPr>
        <p:sp>
          <p:nvSpPr>
            <p:cNvPr id="2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22"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226" name="Group"/>
          <p:cNvGrpSpPr/>
          <p:nvPr/>
        </p:nvGrpSpPr>
        <p:grpSpPr>
          <a:xfrm>
            <a:off x="9502051" y="7888879"/>
            <a:ext cx="4230477" cy="1476261"/>
            <a:chOff x="0" y="0"/>
            <a:chExt cx="4230475" cy="1476259"/>
          </a:xfrm>
        </p:grpSpPr>
        <p:sp>
          <p:nvSpPr>
            <p:cNvPr id="2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25"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229" name="Group"/>
          <p:cNvGrpSpPr/>
          <p:nvPr/>
        </p:nvGrpSpPr>
        <p:grpSpPr>
          <a:xfrm>
            <a:off x="11617290" y="6858000"/>
            <a:ext cx="4230477" cy="1476260"/>
            <a:chOff x="0" y="0"/>
            <a:chExt cx="4230475" cy="1476259"/>
          </a:xfrm>
        </p:grpSpPr>
        <p:sp>
          <p:nvSpPr>
            <p:cNvPr id="2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28"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Warehouse</a:t>
              </a:r>
            </a:p>
          </p:txBody>
        </p:sp>
      </p:grpSp>
      <p:grpSp>
        <p:nvGrpSpPr>
          <p:cNvPr id="232" name="Group"/>
          <p:cNvGrpSpPr/>
          <p:nvPr/>
        </p:nvGrpSpPr>
        <p:grpSpPr>
          <a:xfrm>
            <a:off x="9252336" y="4803354"/>
            <a:ext cx="4230476" cy="1476261"/>
            <a:chOff x="0" y="0"/>
            <a:chExt cx="4230475" cy="1476259"/>
          </a:xfrm>
        </p:grpSpPr>
        <p:sp>
          <p:nvSpPr>
            <p:cNvPr id="2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31"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Orders</a:t>
              </a:r>
            </a:p>
          </p:txBody>
        </p:sp>
      </p:grpSp>
      <p:pic>
        <p:nvPicPr>
          <p:cNvPr id="233"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0" name="Double-click to edit"/>
          <p:cNvSpPr txBox="1">
            <a:spLocks noGrp="1"/>
          </p:cNvSpPr>
          <p:nvPr>
            <p:ph type="title"/>
          </p:nvPr>
        </p:nvSpPr>
        <p:spPr>
          <a:prstGeom prst="rect">
            <a:avLst/>
          </a:prstGeom>
        </p:spPr>
        <p:txBody>
          <a:bodyPr/>
          <a:lstStyle/>
          <a:p>
            <a:endParaRPr/>
          </a:p>
        </p:txBody>
      </p:sp>
      <p:sp>
        <p:nvSpPr>
          <p:cNvPr id="1001" name="Event-driven architecture is a versatile approach to designing complex software systems. These systems tend to be easier to model for an organization as EDA embraces Conway’s Law and can often be modeled as a finite state machine. Event-driven architectu"/>
          <p:cNvSpPr txBox="1">
            <a:spLocks noGrp="1"/>
          </p:cNvSpPr>
          <p:nvPr>
            <p:ph type="body" idx="1"/>
          </p:nvPr>
        </p:nvSpPr>
        <p:spPr>
          <a:prstGeom prst="rect">
            <a:avLst/>
          </a:prstGeom>
        </p:spPr>
        <p:txBody>
          <a:bodyPr/>
          <a:lstStyle/>
          <a:p>
            <a:r>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OA"/>
          <p:cNvSpPr txBox="1">
            <a:spLocks noGrp="1"/>
          </p:cNvSpPr>
          <p:nvPr>
            <p:ph type="title"/>
          </p:nvPr>
        </p:nvSpPr>
        <p:spPr>
          <a:prstGeom prst="rect">
            <a:avLst/>
          </a:prstGeom>
        </p:spPr>
        <p:txBody>
          <a:bodyPr/>
          <a:lstStyle/>
          <a:p>
            <a:r>
              <a:t>SOA</a:t>
            </a:r>
          </a:p>
        </p:txBody>
      </p:sp>
      <p:grpSp>
        <p:nvGrpSpPr>
          <p:cNvPr id="246" name="Group"/>
          <p:cNvGrpSpPr/>
          <p:nvPr/>
        </p:nvGrpSpPr>
        <p:grpSpPr>
          <a:xfrm>
            <a:off x="4933724" y="4252512"/>
            <a:ext cx="4230476" cy="1476261"/>
            <a:chOff x="0" y="0"/>
            <a:chExt cx="4230475" cy="1476259"/>
          </a:xfrm>
        </p:grpSpPr>
        <p:sp>
          <p:nvSpPr>
            <p:cNvPr id="24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45"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249" name="Group"/>
          <p:cNvGrpSpPr/>
          <p:nvPr/>
        </p:nvGrpSpPr>
        <p:grpSpPr>
          <a:xfrm>
            <a:off x="10008827" y="4252512"/>
            <a:ext cx="4230477" cy="1476261"/>
            <a:chOff x="0" y="0"/>
            <a:chExt cx="4230475" cy="1476259"/>
          </a:xfrm>
        </p:grpSpPr>
        <p:sp>
          <p:nvSpPr>
            <p:cNvPr id="24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48"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252" name="Group"/>
          <p:cNvGrpSpPr/>
          <p:nvPr/>
        </p:nvGrpSpPr>
        <p:grpSpPr>
          <a:xfrm>
            <a:off x="15083932" y="4252512"/>
            <a:ext cx="4230476" cy="1476261"/>
            <a:chOff x="0" y="0"/>
            <a:chExt cx="4230475" cy="1476259"/>
          </a:xfrm>
        </p:grpSpPr>
        <p:sp>
          <p:nvSpPr>
            <p:cNvPr id="25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1"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255" name="Group"/>
          <p:cNvGrpSpPr/>
          <p:nvPr/>
        </p:nvGrpSpPr>
        <p:grpSpPr>
          <a:xfrm>
            <a:off x="4933724" y="9177049"/>
            <a:ext cx="4230476" cy="1476261"/>
            <a:chOff x="0" y="0"/>
            <a:chExt cx="4230475" cy="1476259"/>
          </a:xfrm>
        </p:grpSpPr>
        <p:sp>
          <p:nvSpPr>
            <p:cNvPr id="25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4"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258" name="Group"/>
          <p:cNvGrpSpPr/>
          <p:nvPr/>
        </p:nvGrpSpPr>
        <p:grpSpPr>
          <a:xfrm>
            <a:off x="10008827" y="9177049"/>
            <a:ext cx="4230477" cy="1476261"/>
            <a:chOff x="0" y="0"/>
            <a:chExt cx="4230475" cy="1476259"/>
          </a:xfrm>
        </p:grpSpPr>
        <p:sp>
          <p:nvSpPr>
            <p:cNvPr id="25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261" name="Group"/>
          <p:cNvGrpSpPr/>
          <p:nvPr/>
        </p:nvGrpSpPr>
        <p:grpSpPr>
          <a:xfrm>
            <a:off x="15083932" y="9177049"/>
            <a:ext cx="4230476" cy="1476261"/>
            <a:chOff x="0" y="0"/>
            <a:chExt cx="4230475" cy="1476259"/>
          </a:xfrm>
        </p:grpSpPr>
        <p:sp>
          <p:nvSpPr>
            <p:cNvPr id="2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60"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Warehouse</a:t>
              </a:r>
            </a:p>
          </p:txBody>
        </p:sp>
      </p:grpSp>
      <p:pic>
        <p:nvPicPr>
          <p:cNvPr id="262"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OA"/>
          <p:cNvSpPr txBox="1">
            <a:spLocks noGrp="1"/>
          </p:cNvSpPr>
          <p:nvPr>
            <p:ph type="title"/>
          </p:nvPr>
        </p:nvSpPr>
        <p:spPr>
          <a:prstGeom prst="rect">
            <a:avLst/>
          </a:prstGeom>
        </p:spPr>
        <p:txBody>
          <a:bodyPr/>
          <a:lstStyle/>
          <a:p>
            <a:r>
              <a:t>SOA</a:t>
            </a:r>
          </a:p>
        </p:txBody>
      </p:sp>
      <p:sp>
        <p:nvSpPr>
          <p:cNvPr id="297" name="Connection Line"/>
          <p:cNvSpPr/>
          <p:nvPr/>
        </p:nvSpPr>
        <p:spPr>
          <a:xfrm>
            <a:off x="9176714" y="4990642"/>
            <a:ext cx="819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101600">
            <a:solidFill>
              <a:srgbClr val="000000"/>
            </a:solidFill>
            <a:miter/>
            <a:tailEnd type="triangle"/>
          </a:ln>
        </p:spPr>
        <p:txBody>
          <a:bodyPr/>
          <a:lstStyle/>
          <a:p>
            <a:endParaRPr/>
          </a:p>
        </p:txBody>
      </p:sp>
      <p:sp>
        <p:nvSpPr>
          <p:cNvPr id="268" name="Line"/>
          <p:cNvSpPr/>
          <p:nvPr/>
        </p:nvSpPr>
        <p:spPr>
          <a:xfrm>
            <a:off x="7048961" y="5678338"/>
            <a:ext cx="5075106" cy="3498712"/>
          </a:xfrm>
          <a:prstGeom prst="line">
            <a:avLst/>
          </a:prstGeom>
          <a:ln w="101600">
            <a:solidFill>
              <a:srgbClr val="000000"/>
            </a:solidFill>
            <a:miter/>
            <a:tailEnd type="triangle"/>
          </a:ln>
        </p:spPr>
        <p:txBody>
          <a:bodyPr tIns="91439" bIns="91439"/>
          <a:lstStyle/>
          <a:p>
            <a:endParaRPr/>
          </a:p>
        </p:txBody>
      </p:sp>
      <p:sp>
        <p:nvSpPr>
          <p:cNvPr id="298" name="Connection Line"/>
          <p:cNvSpPr/>
          <p:nvPr/>
        </p:nvSpPr>
        <p:spPr>
          <a:xfrm>
            <a:off x="14251818" y="4990642"/>
            <a:ext cx="81941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101600">
            <a:solidFill>
              <a:srgbClr val="000000"/>
            </a:solidFill>
            <a:miter/>
            <a:tailEnd type="triangle"/>
          </a:ln>
        </p:spPr>
        <p:txBody>
          <a:bodyPr/>
          <a:lstStyle/>
          <a:p>
            <a:endParaRPr/>
          </a:p>
        </p:txBody>
      </p:sp>
      <p:sp>
        <p:nvSpPr>
          <p:cNvPr id="299" name="Connection Line"/>
          <p:cNvSpPr/>
          <p:nvPr/>
        </p:nvSpPr>
        <p:spPr>
          <a:xfrm>
            <a:off x="12897970" y="5741587"/>
            <a:ext cx="3527414" cy="3422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01600">
            <a:solidFill>
              <a:srgbClr val="000000"/>
            </a:solidFill>
            <a:miter/>
            <a:tailEnd type="triangle"/>
          </a:ln>
        </p:spPr>
        <p:txBody>
          <a:bodyPr/>
          <a:lstStyle/>
          <a:p>
            <a:endParaRPr/>
          </a:p>
        </p:txBody>
      </p:sp>
      <p:sp>
        <p:nvSpPr>
          <p:cNvPr id="300" name="Connection Line"/>
          <p:cNvSpPr/>
          <p:nvPr/>
        </p:nvSpPr>
        <p:spPr>
          <a:xfrm>
            <a:off x="8596771" y="5741587"/>
            <a:ext cx="7054827" cy="3422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01600">
            <a:solidFill>
              <a:srgbClr val="000000"/>
            </a:solidFill>
            <a:miter/>
            <a:tailEnd type="triangle"/>
          </a:ln>
        </p:spPr>
        <p:txBody>
          <a:bodyPr/>
          <a:lstStyle/>
          <a:p>
            <a:endParaRPr/>
          </a:p>
        </p:txBody>
      </p:sp>
      <p:sp>
        <p:nvSpPr>
          <p:cNvPr id="301" name="Connection Line"/>
          <p:cNvSpPr/>
          <p:nvPr/>
        </p:nvSpPr>
        <p:spPr>
          <a:xfrm>
            <a:off x="8596534" y="5741587"/>
            <a:ext cx="7054827" cy="34227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01600">
            <a:solidFill>
              <a:srgbClr val="000000"/>
            </a:solidFill>
            <a:miter/>
            <a:tailEnd type="triangle"/>
          </a:ln>
        </p:spPr>
        <p:txBody>
          <a:bodyPr/>
          <a:lstStyle/>
          <a:p>
            <a:endParaRPr/>
          </a:p>
        </p:txBody>
      </p:sp>
      <p:sp>
        <p:nvSpPr>
          <p:cNvPr id="302" name="Connection Line"/>
          <p:cNvSpPr/>
          <p:nvPr/>
        </p:nvSpPr>
        <p:spPr>
          <a:xfrm>
            <a:off x="17199169" y="5741587"/>
            <a:ext cx="1" cy="34227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01600">
            <a:solidFill>
              <a:srgbClr val="000000"/>
            </a:solidFill>
            <a:miter/>
            <a:tailEnd type="triangle"/>
          </a:ln>
        </p:spPr>
        <p:txBody>
          <a:bodyPr/>
          <a:lstStyle/>
          <a:p>
            <a:endParaRPr/>
          </a:p>
        </p:txBody>
      </p:sp>
      <p:sp>
        <p:nvSpPr>
          <p:cNvPr id="303" name="Connection Line"/>
          <p:cNvSpPr/>
          <p:nvPr/>
        </p:nvSpPr>
        <p:spPr>
          <a:xfrm>
            <a:off x="12124065" y="5741587"/>
            <a:ext cx="1" cy="3422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21600" y="21600"/>
                </a:cubicBezTo>
              </a:path>
            </a:pathLst>
          </a:custGeom>
          <a:ln w="101600">
            <a:solidFill>
              <a:srgbClr val="000000"/>
            </a:solidFill>
            <a:miter/>
            <a:tailEnd type="triangle"/>
          </a:ln>
        </p:spPr>
        <p:txBody>
          <a:bodyPr/>
          <a:lstStyle/>
          <a:p>
            <a:endParaRPr/>
          </a:p>
        </p:txBody>
      </p:sp>
      <p:sp>
        <p:nvSpPr>
          <p:cNvPr id="304" name="Connection Line"/>
          <p:cNvSpPr/>
          <p:nvPr/>
        </p:nvSpPr>
        <p:spPr>
          <a:xfrm>
            <a:off x="7048961" y="5741587"/>
            <a:ext cx="1" cy="3422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101600">
            <a:solidFill>
              <a:srgbClr val="000000"/>
            </a:solidFill>
            <a:miter/>
            <a:tailEnd type="triangle"/>
          </a:ln>
        </p:spPr>
        <p:txBody>
          <a:bodyPr/>
          <a:lstStyle/>
          <a:p>
            <a:endParaRPr/>
          </a:p>
        </p:txBody>
      </p:sp>
      <p:sp>
        <p:nvSpPr>
          <p:cNvPr id="305" name="Connection Line"/>
          <p:cNvSpPr/>
          <p:nvPr/>
        </p:nvSpPr>
        <p:spPr>
          <a:xfrm>
            <a:off x="9176714" y="9915179"/>
            <a:ext cx="819414" cy="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0"/>
                  <a:pt x="0" y="0"/>
                </a:cubicBezTo>
              </a:path>
            </a:pathLst>
          </a:custGeom>
          <a:ln w="101600">
            <a:solidFill>
              <a:srgbClr val="000000"/>
            </a:solidFill>
            <a:miter/>
            <a:tailEnd type="triangle"/>
          </a:ln>
        </p:spPr>
        <p:txBody>
          <a:bodyPr/>
          <a:lstStyle/>
          <a:p>
            <a:endParaRPr/>
          </a:p>
        </p:txBody>
      </p:sp>
      <p:sp>
        <p:nvSpPr>
          <p:cNvPr id="277" name="Tightly Coupled"/>
          <p:cNvSpPr txBox="1"/>
          <p:nvPr/>
        </p:nvSpPr>
        <p:spPr>
          <a:xfrm>
            <a:off x="8704346" y="11391440"/>
            <a:ext cx="7217292" cy="13766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8000">
                <a:solidFill>
                  <a:srgbClr val="C00000"/>
                </a:solidFill>
              </a:defRPr>
            </a:lvl1pPr>
          </a:lstStyle>
          <a:p>
            <a:r>
              <a:t>Tightly Coupled</a:t>
            </a:r>
          </a:p>
        </p:txBody>
      </p:sp>
      <p:pic>
        <p:nvPicPr>
          <p:cNvPr id="278"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grpSp>
        <p:nvGrpSpPr>
          <p:cNvPr id="281" name="Group"/>
          <p:cNvGrpSpPr/>
          <p:nvPr/>
        </p:nvGrpSpPr>
        <p:grpSpPr>
          <a:xfrm>
            <a:off x="4933724" y="4252512"/>
            <a:ext cx="4230476" cy="1476261"/>
            <a:chOff x="0" y="0"/>
            <a:chExt cx="4230475" cy="1476259"/>
          </a:xfrm>
        </p:grpSpPr>
        <p:sp>
          <p:nvSpPr>
            <p:cNvPr id="27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80"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284" name="Group"/>
          <p:cNvGrpSpPr/>
          <p:nvPr/>
        </p:nvGrpSpPr>
        <p:grpSpPr>
          <a:xfrm>
            <a:off x="10008827" y="4252512"/>
            <a:ext cx="4230477" cy="1476261"/>
            <a:chOff x="0" y="0"/>
            <a:chExt cx="4230475" cy="1476259"/>
          </a:xfrm>
        </p:grpSpPr>
        <p:sp>
          <p:nvSpPr>
            <p:cNvPr id="28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83"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287" name="Group"/>
          <p:cNvGrpSpPr/>
          <p:nvPr/>
        </p:nvGrpSpPr>
        <p:grpSpPr>
          <a:xfrm>
            <a:off x="15083932" y="4252512"/>
            <a:ext cx="4230476" cy="1476261"/>
            <a:chOff x="0" y="0"/>
            <a:chExt cx="4230475" cy="1476259"/>
          </a:xfrm>
        </p:grpSpPr>
        <p:sp>
          <p:nvSpPr>
            <p:cNvPr id="28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86"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290" name="Group"/>
          <p:cNvGrpSpPr/>
          <p:nvPr/>
        </p:nvGrpSpPr>
        <p:grpSpPr>
          <a:xfrm>
            <a:off x="4933724" y="9177049"/>
            <a:ext cx="4230476" cy="1476261"/>
            <a:chOff x="0" y="0"/>
            <a:chExt cx="4230475" cy="1476259"/>
          </a:xfrm>
        </p:grpSpPr>
        <p:sp>
          <p:nvSpPr>
            <p:cNvPr id="28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89"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293" name="Group"/>
          <p:cNvGrpSpPr/>
          <p:nvPr/>
        </p:nvGrpSpPr>
        <p:grpSpPr>
          <a:xfrm>
            <a:off x="10008827" y="9177049"/>
            <a:ext cx="4230477" cy="1476261"/>
            <a:chOff x="0" y="0"/>
            <a:chExt cx="4230475" cy="1476259"/>
          </a:xfrm>
        </p:grpSpPr>
        <p:sp>
          <p:nvSpPr>
            <p:cNvPr id="29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92"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296" name="Group"/>
          <p:cNvGrpSpPr/>
          <p:nvPr/>
        </p:nvGrpSpPr>
        <p:grpSpPr>
          <a:xfrm>
            <a:off x="15083932" y="9177049"/>
            <a:ext cx="4230476" cy="1476261"/>
            <a:chOff x="0" y="0"/>
            <a:chExt cx="4230475" cy="1476259"/>
          </a:xfrm>
        </p:grpSpPr>
        <p:sp>
          <p:nvSpPr>
            <p:cNvPr id="29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95"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Warehouse</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304"/>
                                        </p:tgtEl>
                                        <p:attrNameLst>
                                          <p:attrName>style.visibility</p:attrName>
                                        </p:attrNameLst>
                                      </p:cBhvr>
                                      <p:to>
                                        <p:strVal val="visible"/>
                                      </p:to>
                                    </p:set>
                                    <p:animEffect transition="in" filter="dissolve">
                                      <p:cBhvr>
                                        <p:cTn id="7" dur="1000"/>
                                        <p:tgtEl>
                                          <p:spTgt spid="304"/>
                                        </p:tgtEl>
                                      </p:cBhvr>
                                    </p:animEffect>
                                  </p:childTnLst>
                                </p:cTn>
                              </p:par>
                            </p:childTnLst>
                          </p:cTn>
                        </p:par>
                        <p:par>
                          <p:cTn id="8" fill="hold">
                            <p:stCondLst>
                              <p:cond delay="1000"/>
                            </p:stCondLst>
                            <p:childTnLst>
                              <p:par>
                                <p:cTn id="9" presetID="9" presetClass="entr" fill="hold" grpId="2" nodeType="afterEffect">
                                  <p:stCondLst>
                                    <p:cond delay="500"/>
                                  </p:stCondLst>
                                  <p:iterate>
                                    <p:tmAbs val="0"/>
                                  </p:iterate>
                                  <p:childTnLst>
                                    <p:set>
                                      <p:cBhvr>
                                        <p:cTn id="10" fill="hold"/>
                                        <p:tgtEl>
                                          <p:spTgt spid="268"/>
                                        </p:tgtEl>
                                        <p:attrNameLst>
                                          <p:attrName>style.visibility</p:attrName>
                                        </p:attrNameLst>
                                      </p:cBhvr>
                                      <p:to>
                                        <p:strVal val="visible"/>
                                      </p:to>
                                    </p:set>
                                    <p:animEffect transition="in" filter="dissolve">
                                      <p:cBhvr>
                                        <p:cTn id="11" dur="1000"/>
                                        <p:tgtEl>
                                          <p:spTgt spid="268"/>
                                        </p:tgtEl>
                                      </p:cBhvr>
                                    </p:animEffect>
                                  </p:childTnLst>
                                </p:cTn>
                              </p:par>
                            </p:childTnLst>
                          </p:cTn>
                        </p:par>
                        <p:par>
                          <p:cTn id="12" fill="hold">
                            <p:stCondLst>
                              <p:cond delay="2500"/>
                            </p:stCondLst>
                            <p:childTnLst>
                              <p:par>
                                <p:cTn id="13" presetID="9" presetClass="entr" fill="hold" grpId="3" nodeType="afterEffect">
                                  <p:stCondLst>
                                    <p:cond delay="500"/>
                                  </p:stCondLst>
                                  <p:iterate>
                                    <p:tmAbs val="0"/>
                                  </p:iterate>
                                  <p:childTnLst>
                                    <p:set>
                                      <p:cBhvr>
                                        <p:cTn id="14" fill="hold"/>
                                        <p:tgtEl>
                                          <p:spTgt spid="300"/>
                                        </p:tgtEl>
                                        <p:attrNameLst>
                                          <p:attrName>style.visibility</p:attrName>
                                        </p:attrNameLst>
                                      </p:cBhvr>
                                      <p:to>
                                        <p:strVal val="visible"/>
                                      </p:to>
                                    </p:set>
                                    <p:animEffect transition="in" filter="dissolve">
                                      <p:cBhvr>
                                        <p:cTn id="15" dur="1000"/>
                                        <p:tgtEl>
                                          <p:spTgt spid="300"/>
                                        </p:tgtEl>
                                      </p:cBhvr>
                                    </p:animEffect>
                                  </p:childTnLst>
                                </p:cTn>
                              </p:par>
                            </p:childTnLst>
                          </p:cTn>
                        </p:par>
                        <p:par>
                          <p:cTn id="16" fill="hold">
                            <p:stCondLst>
                              <p:cond delay="4000"/>
                            </p:stCondLst>
                            <p:childTnLst>
                              <p:par>
                                <p:cTn id="17" presetID="9" presetClass="entr" fill="hold" grpId="4" nodeType="afterEffect">
                                  <p:stCondLst>
                                    <p:cond delay="500"/>
                                  </p:stCondLst>
                                  <p:iterate>
                                    <p:tmAbs val="0"/>
                                  </p:iterate>
                                  <p:childTnLst>
                                    <p:set>
                                      <p:cBhvr>
                                        <p:cTn id="18" fill="hold"/>
                                        <p:tgtEl>
                                          <p:spTgt spid="301"/>
                                        </p:tgtEl>
                                        <p:attrNameLst>
                                          <p:attrName>style.visibility</p:attrName>
                                        </p:attrNameLst>
                                      </p:cBhvr>
                                      <p:to>
                                        <p:strVal val="visible"/>
                                      </p:to>
                                    </p:set>
                                    <p:animEffect transition="in" filter="dissolve">
                                      <p:cBhvr>
                                        <p:cTn id="19" dur="1000"/>
                                        <p:tgtEl>
                                          <p:spTgt spid="301"/>
                                        </p:tgtEl>
                                      </p:cBhvr>
                                    </p:animEffect>
                                  </p:childTnLst>
                                </p:cTn>
                              </p:par>
                            </p:childTnLst>
                          </p:cTn>
                        </p:par>
                        <p:par>
                          <p:cTn id="20" fill="hold">
                            <p:stCondLst>
                              <p:cond delay="5500"/>
                            </p:stCondLst>
                            <p:childTnLst>
                              <p:par>
                                <p:cTn id="21" presetID="9" presetClass="entr" fill="hold" grpId="5" nodeType="afterEffect">
                                  <p:stCondLst>
                                    <p:cond delay="500"/>
                                  </p:stCondLst>
                                  <p:iterate>
                                    <p:tmAbs val="0"/>
                                  </p:iterate>
                                  <p:childTnLst>
                                    <p:set>
                                      <p:cBhvr>
                                        <p:cTn id="22" fill="hold"/>
                                        <p:tgtEl>
                                          <p:spTgt spid="305"/>
                                        </p:tgtEl>
                                        <p:attrNameLst>
                                          <p:attrName>style.visibility</p:attrName>
                                        </p:attrNameLst>
                                      </p:cBhvr>
                                      <p:to>
                                        <p:strVal val="visible"/>
                                      </p:to>
                                    </p:set>
                                    <p:animEffect transition="in" filter="dissolve">
                                      <p:cBhvr>
                                        <p:cTn id="23" dur="1000"/>
                                        <p:tgtEl>
                                          <p:spTgt spid="305"/>
                                        </p:tgtEl>
                                      </p:cBhvr>
                                    </p:animEffect>
                                  </p:childTnLst>
                                </p:cTn>
                              </p:par>
                            </p:childTnLst>
                          </p:cTn>
                        </p:par>
                        <p:par>
                          <p:cTn id="24" fill="hold">
                            <p:stCondLst>
                              <p:cond delay="7000"/>
                            </p:stCondLst>
                            <p:childTnLst>
                              <p:par>
                                <p:cTn id="25" presetID="9" presetClass="entr" fill="hold" grpId="6" nodeType="afterEffect">
                                  <p:stCondLst>
                                    <p:cond delay="500"/>
                                  </p:stCondLst>
                                  <p:iterate>
                                    <p:tmAbs val="0"/>
                                  </p:iterate>
                                  <p:childTnLst>
                                    <p:set>
                                      <p:cBhvr>
                                        <p:cTn id="26" fill="hold"/>
                                        <p:tgtEl>
                                          <p:spTgt spid="303"/>
                                        </p:tgtEl>
                                        <p:attrNameLst>
                                          <p:attrName>style.visibility</p:attrName>
                                        </p:attrNameLst>
                                      </p:cBhvr>
                                      <p:to>
                                        <p:strVal val="visible"/>
                                      </p:to>
                                    </p:set>
                                    <p:animEffect transition="in" filter="dissolve">
                                      <p:cBhvr>
                                        <p:cTn id="27" dur="1000"/>
                                        <p:tgtEl>
                                          <p:spTgt spid="303"/>
                                        </p:tgtEl>
                                      </p:cBhvr>
                                    </p:animEffect>
                                  </p:childTnLst>
                                </p:cTn>
                              </p:par>
                            </p:childTnLst>
                          </p:cTn>
                        </p:par>
                        <p:par>
                          <p:cTn id="28" fill="hold">
                            <p:stCondLst>
                              <p:cond delay="8500"/>
                            </p:stCondLst>
                            <p:childTnLst>
                              <p:par>
                                <p:cTn id="29" presetID="9" presetClass="entr" fill="hold" grpId="7" nodeType="afterEffect">
                                  <p:stCondLst>
                                    <p:cond delay="500"/>
                                  </p:stCondLst>
                                  <p:iterate>
                                    <p:tmAbs val="0"/>
                                  </p:iterate>
                                  <p:childTnLst>
                                    <p:set>
                                      <p:cBhvr>
                                        <p:cTn id="30" fill="hold"/>
                                        <p:tgtEl>
                                          <p:spTgt spid="297"/>
                                        </p:tgtEl>
                                        <p:attrNameLst>
                                          <p:attrName>style.visibility</p:attrName>
                                        </p:attrNameLst>
                                      </p:cBhvr>
                                      <p:to>
                                        <p:strVal val="visible"/>
                                      </p:to>
                                    </p:set>
                                    <p:animEffect transition="in" filter="dissolve">
                                      <p:cBhvr>
                                        <p:cTn id="31" dur="1000"/>
                                        <p:tgtEl>
                                          <p:spTgt spid="297"/>
                                        </p:tgtEl>
                                      </p:cBhvr>
                                    </p:animEffect>
                                  </p:childTnLst>
                                </p:cTn>
                              </p:par>
                            </p:childTnLst>
                          </p:cTn>
                        </p:par>
                        <p:par>
                          <p:cTn id="32" fill="hold">
                            <p:stCondLst>
                              <p:cond delay="10000"/>
                            </p:stCondLst>
                            <p:childTnLst>
                              <p:par>
                                <p:cTn id="33" presetID="9" presetClass="entr" fill="hold" grpId="8" nodeType="afterEffect">
                                  <p:stCondLst>
                                    <p:cond delay="500"/>
                                  </p:stCondLst>
                                  <p:iterate>
                                    <p:tmAbs val="0"/>
                                  </p:iterate>
                                  <p:childTnLst>
                                    <p:set>
                                      <p:cBhvr>
                                        <p:cTn id="34" fill="hold"/>
                                        <p:tgtEl>
                                          <p:spTgt spid="298"/>
                                        </p:tgtEl>
                                        <p:attrNameLst>
                                          <p:attrName>style.visibility</p:attrName>
                                        </p:attrNameLst>
                                      </p:cBhvr>
                                      <p:to>
                                        <p:strVal val="visible"/>
                                      </p:to>
                                    </p:set>
                                    <p:animEffect transition="in" filter="dissolve">
                                      <p:cBhvr>
                                        <p:cTn id="35" dur="1000"/>
                                        <p:tgtEl>
                                          <p:spTgt spid="298"/>
                                        </p:tgtEl>
                                      </p:cBhvr>
                                    </p:animEffect>
                                  </p:childTnLst>
                                </p:cTn>
                              </p:par>
                            </p:childTnLst>
                          </p:cTn>
                        </p:par>
                        <p:par>
                          <p:cTn id="36" fill="hold">
                            <p:stCondLst>
                              <p:cond delay="11500"/>
                            </p:stCondLst>
                            <p:childTnLst>
                              <p:par>
                                <p:cTn id="37" presetID="9" presetClass="entr" fill="hold" grpId="9" nodeType="afterEffect">
                                  <p:stCondLst>
                                    <p:cond delay="500"/>
                                  </p:stCondLst>
                                  <p:iterate>
                                    <p:tmAbs val="0"/>
                                  </p:iterate>
                                  <p:childTnLst>
                                    <p:set>
                                      <p:cBhvr>
                                        <p:cTn id="38" fill="hold"/>
                                        <p:tgtEl>
                                          <p:spTgt spid="299"/>
                                        </p:tgtEl>
                                        <p:attrNameLst>
                                          <p:attrName>style.visibility</p:attrName>
                                        </p:attrNameLst>
                                      </p:cBhvr>
                                      <p:to>
                                        <p:strVal val="visible"/>
                                      </p:to>
                                    </p:set>
                                    <p:animEffect transition="in" filter="dissolve">
                                      <p:cBhvr>
                                        <p:cTn id="39" dur="1000"/>
                                        <p:tgtEl>
                                          <p:spTgt spid="299"/>
                                        </p:tgtEl>
                                      </p:cBhvr>
                                    </p:animEffect>
                                  </p:childTnLst>
                                </p:cTn>
                              </p:par>
                            </p:childTnLst>
                          </p:cTn>
                        </p:par>
                        <p:par>
                          <p:cTn id="40" fill="hold">
                            <p:stCondLst>
                              <p:cond delay="13000"/>
                            </p:stCondLst>
                            <p:childTnLst>
                              <p:par>
                                <p:cTn id="41" presetID="9" presetClass="entr" fill="hold" grpId="10" nodeType="afterEffect">
                                  <p:stCondLst>
                                    <p:cond delay="500"/>
                                  </p:stCondLst>
                                  <p:iterate>
                                    <p:tmAbs val="0"/>
                                  </p:iterate>
                                  <p:childTnLst>
                                    <p:set>
                                      <p:cBhvr>
                                        <p:cTn id="42" fill="hold"/>
                                        <p:tgtEl>
                                          <p:spTgt spid="302"/>
                                        </p:tgtEl>
                                        <p:attrNameLst>
                                          <p:attrName>style.visibility</p:attrName>
                                        </p:attrNameLst>
                                      </p:cBhvr>
                                      <p:to>
                                        <p:strVal val="visible"/>
                                      </p:to>
                                    </p:set>
                                    <p:animEffect transition="in" filter="dissolve">
                                      <p:cBhvr>
                                        <p:cTn id="43" dur="1000"/>
                                        <p:tgtEl>
                                          <p:spTgt spid="30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grpId="11" nodeType="clickEffect">
                                  <p:stCondLst>
                                    <p:cond delay="0"/>
                                  </p:stCondLst>
                                  <p:iterate>
                                    <p:tmAbs val="0"/>
                                  </p:iterate>
                                  <p:childTnLst>
                                    <p:set>
                                      <p:cBhvr>
                                        <p:cTn id="47" fill="hold"/>
                                        <p:tgtEl>
                                          <p:spTgt spid="277"/>
                                        </p:tgtEl>
                                        <p:attrNameLst>
                                          <p:attrName>style.visibility</p:attrName>
                                        </p:attrNameLst>
                                      </p:cBhvr>
                                      <p:to>
                                        <p:strVal val="visible"/>
                                      </p:to>
                                    </p:set>
                                    <p:animEffect transition="in" filter="fade">
                                      <p:cBhvr>
                                        <p:cTn id="48"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7" animBg="1" advAuto="0"/>
      <p:bldP spid="268" grpId="2" animBg="1" advAuto="0"/>
      <p:bldP spid="298" grpId="8" animBg="1" advAuto="0"/>
      <p:bldP spid="299" grpId="9" animBg="1" advAuto="0"/>
      <p:bldP spid="300" grpId="3" animBg="1" advAuto="0"/>
      <p:bldP spid="301" grpId="4" animBg="1" advAuto="0"/>
      <p:bldP spid="302" grpId="10" animBg="1" advAuto="0"/>
      <p:bldP spid="303" grpId="6" animBg="1" advAuto="0"/>
      <p:bldP spid="304" grpId="1" animBg="1" advAuto="0"/>
      <p:bldP spid="305" grpId="5" animBg="1" advAuto="0"/>
      <p:bldP spid="277" grpId="1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OA with Enterprise Service Bus"/>
          <p:cNvSpPr txBox="1">
            <a:spLocks noGrp="1"/>
          </p:cNvSpPr>
          <p:nvPr>
            <p:ph type="title"/>
          </p:nvPr>
        </p:nvSpPr>
        <p:spPr>
          <a:prstGeom prst="rect">
            <a:avLst/>
          </a:prstGeom>
        </p:spPr>
        <p:txBody>
          <a:bodyPr/>
          <a:lstStyle/>
          <a:p>
            <a:r>
              <a:t>SOA with Enterprise Service Bus</a:t>
            </a:r>
          </a:p>
        </p:txBody>
      </p:sp>
      <p:grpSp>
        <p:nvGrpSpPr>
          <p:cNvPr id="312" name="Group"/>
          <p:cNvGrpSpPr/>
          <p:nvPr/>
        </p:nvGrpSpPr>
        <p:grpSpPr>
          <a:xfrm>
            <a:off x="4933724" y="4252512"/>
            <a:ext cx="4230476" cy="1476261"/>
            <a:chOff x="0" y="0"/>
            <a:chExt cx="4230475" cy="1476259"/>
          </a:xfrm>
        </p:grpSpPr>
        <p:sp>
          <p:nvSpPr>
            <p:cNvPr id="31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11"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315" name="Group"/>
          <p:cNvGrpSpPr/>
          <p:nvPr/>
        </p:nvGrpSpPr>
        <p:grpSpPr>
          <a:xfrm>
            <a:off x="10008827" y="4252512"/>
            <a:ext cx="4230477" cy="1476261"/>
            <a:chOff x="0" y="0"/>
            <a:chExt cx="4230475" cy="1476259"/>
          </a:xfrm>
        </p:grpSpPr>
        <p:sp>
          <p:nvSpPr>
            <p:cNvPr id="31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14"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318" name="Group"/>
          <p:cNvGrpSpPr/>
          <p:nvPr/>
        </p:nvGrpSpPr>
        <p:grpSpPr>
          <a:xfrm>
            <a:off x="15083932" y="4252512"/>
            <a:ext cx="4230476" cy="1476261"/>
            <a:chOff x="0" y="0"/>
            <a:chExt cx="4230475" cy="1476259"/>
          </a:xfrm>
        </p:grpSpPr>
        <p:sp>
          <p:nvSpPr>
            <p:cNvPr id="31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17"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321" name="Group"/>
          <p:cNvGrpSpPr/>
          <p:nvPr/>
        </p:nvGrpSpPr>
        <p:grpSpPr>
          <a:xfrm>
            <a:off x="4933724" y="9177049"/>
            <a:ext cx="4230476" cy="1476261"/>
            <a:chOff x="0" y="0"/>
            <a:chExt cx="4230475" cy="1476259"/>
          </a:xfrm>
        </p:grpSpPr>
        <p:sp>
          <p:nvSpPr>
            <p:cNvPr id="31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20"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324" name="Group"/>
          <p:cNvGrpSpPr/>
          <p:nvPr/>
        </p:nvGrpSpPr>
        <p:grpSpPr>
          <a:xfrm>
            <a:off x="10008827" y="9177049"/>
            <a:ext cx="4230477" cy="1476261"/>
            <a:chOff x="0" y="0"/>
            <a:chExt cx="4230475" cy="1476259"/>
          </a:xfrm>
        </p:grpSpPr>
        <p:sp>
          <p:nvSpPr>
            <p:cNvPr id="32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23"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327" name="Group"/>
          <p:cNvGrpSpPr/>
          <p:nvPr/>
        </p:nvGrpSpPr>
        <p:grpSpPr>
          <a:xfrm>
            <a:off x="15083932" y="9177049"/>
            <a:ext cx="4230476" cy="1476261"/>
            <a:chOff x="0" y="0"/>
            <a:chExt cx="4230475" cy="1476259"/>
          </a:xfrm>
        </p:grpSpPr>
        <p:sp>
          <p:nvSpPr>
            <p:cNvPr id="32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26"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Warehouse</a:t>
              </a:r>
            </a:p>
          </p:txBody>
        </p:sp>
      </p:grpSp>
      <p:sp>
        <p:nvSpPr>
          <p:cNvPr id="328" name="Line"/>
          <p:cNvSpPr/>
          <p:nvPr/>
        </p:nvSpPr>
        <p:spPr>
          <a:xfrm flipH="1">
            <a:off x="7047569" y="5728772"/>
            <a:ext cx="1393" cy="1389961"/>
          </a:xfrm>
          <a:prstGeom prst="line">
            <a:avLst/>
          </a:prstGeom>
          <a:ln w="101600">
            <a:solidFill>
              <a:srgbClr val="000000"/>
            </a:solidFill>
            <a:miter/>
            <a:headEnd type="triangle"/>
            <a:tailEnd type="triangle"/>
          </a:ln>
        </p:spPr>
        <p:txBody>
          <a:bodyPr tIns="91439" bIns="91439"/>
          <a:lstStyle/>
          <a:p>
            <a:endParaRPr/>
          </a:p>
        </p:txBody>
      </p:sp>
      <p:sp>
        <p:nvSpPr>
          <p:cNvPr id="329" name="STILL Tightly Coupled"/>
          <p:cNvSpPr txBox="1"/>
          <p:nvPr/>
        </p:nvSpPr>
        <p:spPr>
          <a:xfrm>
            <a:off x="7611578" y="11438146"/>
            <a:ext cx="10027663" cy="13766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8000">
                <a:solidFill>
                  <a:srgbClr val="C00000"/>
                </a:solidFill>
              </a:defRPr>
            </a:lvl1pPr>
          </a:lstStyle>
          <a:p>
            <a:r>
              <a:t>STILL Tightly Coupled</a:t>
            </a:r>
          </a:p>
        </p:txBody>
      </p:sp>
      <p:grpSp>
        <p:nvGrpSpPr>
          <p:cNvPr id="332" name="Group"/>
          <p:cNvGrpSpPr/>
          <p:nvPr/>
        </p:nvGrpSpPr>
        <p:grpSpPr>
          <a:xfrm>
            <a:off x="4933724" y="7051621"/>
            <a:ext cx="14380684" cy="716281"/>
            <a:chOff x="0" y="0"/>
            <a:chExt cx="14380683" cy="716280"/>
          </a:xfrm>
        </p:grpSpPr>
        <p:sp>
          <p:nvSpPr>
            <p:cNvPr id="33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31" name="Enterprise Service Bus"/>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Enterprise Service Bus</a:t>
              </a:r>
            </a:p>
          </p:txBody>
        </p:sp>
      </p:grpSp>
      <p:sp>
        <p:nvSpPr>
          <p:cNvPr id="333" name="Line"/>
          <p:cNvSpPr/>
          <p:nvPr/>
        </p:nvSpPr>
        <p:spPr>
          <a:xfrm flipH="1">
            <a:off x="12122672" y="5771922"/>
            <a:ext cx="1392" cy="1389961"/>
          </a:xfrm>
          <a:prstGeom prst="line">
            <a:avLst/>
          </a:prstGeom>
          <a:ln w="101600">
            <a:solidFill>
              <a:srgbClr val="000000"/>
            </a:solidFill>
            <a:miter/>
            <a:headEnd type="triangle"/>
            <a:tailEnd type="triangle"/>
          </a:ln>
        </p:spPr>
        <p:txBody>
          <a:bodyPr tIns="91439" bIns="91439"/>
          <a:lstStyle/>
          <a:p>
            <a:endParaRPr/>
          </a:p>
        </p:txBody>
      </p:sp>
      <p:sp>
        <p:nvSpPr>
          <p:cNvPr id="334" name="Line"/>
          <p:cNvSpPr/>
          <p:nvPr/>
        </p:nvSpPr>
        <p:spPr>
          <a:xfrm flipH="1">
            <a:off x="17197773" y="5642471"/>
            <a:ext cx="1393" cy="1389961"/>
          </a:xfrm>
          <a:prstGeom prst="line">
            <a:avLst/>
          </a:prstGeom>
          <a:ln w="101600">
            <a:solidFill>
              <a:srgbClr val="000000"/>
            </a:solidFill>
            <a:miter/>
            <a:headEnd type="triangle"/>
            <a:tailEnd type="triangle"/>
          </a:ln>
        </p:spPr>
        <p:txBody>
          <a:bodyPr tIns="91439" bIns="91439"/>
          <a:lstStyle/>
          <a:p>
            <a:endParaRPr/>
          </a:p>
        </p:txBody>
      </p:sp>
      <p:sp>
        <p:nvSpPr>
          <p:cNvPr id="335" name="Line"/>
          <p:cNvSpPr/>
          <p:nvPr/>
        </p:nvSpPr>
        <p:spPr>
          <a:xfrm flipH="1">
            <a:off x="7046177" y="7743939"/>
            <a:ext cx="1393" cy="1389961"/>
          </a:xfrm>
          <a:prstGeom prst="line">
            <a:avLst/>
          </a:prstGeom>
          <a:ln w="101600">
            <a:solidFill>
              <a:srgbClr val="000000"/>
            </a:solidFill>
            <a:miter/>
            <a:headEnd type="triangle"/>
            <a:tailEnd type="triangle"/>
          </a:ln>
        </p:spPr>
        <p:txBody>
          <a:bodyPr tIns="91439" bIns="91439"/>
          <a:lstStyle/>
          <a:p>
            <a:endParaRPr/>
          </a:p>
        </p:txBody>
      </p:sp>
      <p:sp>
        <p:nvSpPr>
          <p:cNvPr id="336" name="Line"/>
          <p:cNvSpPr/>
          <p:nvPr/>
        </p:nvSpPr>
        <p:spPr>
          <a:xfrm flipH="1">
            <a:off x="12122672" y="7786885"/>
            <a:ext cx="1392" cy="1389961"/>
          </a:xfrm>
          <a:prstGeom prst="line">
            <a:avLst/>
          </a:prstGeom>
          <a:ln w="101600">
            <a:solidFill>
              <a:srgbClr val="000000"/>
            </a:solidFill>
            <a:miter/>
            <a:headEnd type="triangle"/>
            <a:tailEnd type="triangle"/>
          </a:ln>
        </p:spPr>
        <p:txBody>
          <a:bodyPr tIns="91439" bIns="91439"/>
          <a:lstStyle/>
          <a:p>
            <a:endParaRPr/>
          </a:p>
        </p:txBody>
      </p:sp>
      <p:sp>
        <p:nvSpPr>
          <p:cNvPr id="337" name="Line"/>
          <p:cNvSpPr/>
          <p:nvPr/>
        </p:nvSpPr>
        <p:spPr>
          <a:xfrm flipH="1">
            <a:off x="17196381" y="7657640"/>
            <a:ext cx="1392" cy="1389961"/>
          </a:xfrm>
          <a:prstGeom prst="line">
            <a:avLst/>
          </a:prstGeom>
          <a:ln w="101600">
            <a:solidFill>
              <a:srgbClr val="000000"/>
            </a:solidFill>
            <a:miter/>
            <a:headEnd type="triangle"/>
            <a:tailEnd type="triangle"/>
          </a:ln>
        </p:spPr>
        <p:txBody>
          <a:bodyPr tIns="91439" bIns="91439"/>
          <a:lstStyle/>
          <a:p>
            <a:endParaRPr/>
          </a:p>
        </p:txBody>
      </p:sp>
      <p:pic>
        <p:nvPicPr>
          <p:cNvPr id="338"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28"/>
                                        </p:tgtEl>
                                        <p:attrNameLst>
                                          <p:attrName>style.visibility</p:attrName>
                                        </p:attrNameLst>
                                      </p:cBhvr>
                                      <p:to>
                                        <p:strVal val="visible"/>
                                      </p:to>
                                    </p:set>
                                    <p:animEffect transition="in" filter="dissolve">
                                      <p:cBhvr>
                                        <p:cTn id="7" dur="1000"/>
                                        <p:tgtEl>
                                          <p:spTgt spid="328"/>
                                        </p:tgtEl>
                                      </p:cBhvr>
                                    </p:animEffec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333"/>
                                        </p:tgtEl>
                                        <p:attrNameLst>
                                          <p:attrName>style.visibility</p:attrName>
                                        </p:attrNameLst>
                                      </p:cBhvr>
                                      <p:to>
                                        <p:strVal val="visible"/>
                                      </p:to>
                                    </p:set>
                                    <p:animEffect transition="in" filter="dissolve">
                                      <p:cBhvr>
                                        <p:cTn id="11" dur="1000"/>
                                        <p:tgtEl>
                                          <p:spTgt spid="333"/>
                                        </p:tgtEl>
                                      </p:cBhvr>
                                    </p:animEffect>
                                  </p:childTnLst>
                                </p:cTn>
                              </p:par>
                            </p:childTnLst>
                          </p:cTn>
                        </p:par>
                        <p:par>
                          <p:cTn id="12" fill="hold">
                            <p:stCondLst>
                              <p:cond delay="2000"/>
                            </p:stCondLst>
                            <p:childTnLst>
                              <p:par>
                                <p:cTn id="13" presetID="9" presetClass="entr" fill="hold" grpId="3" nodeType="afterEffect">
                                  <p:stCondLst>
                                    <p:cond delay="0"/>
                                  </p:stCondLst>
                                  <p:iterate>
                                    <p:tmAbs val="0"/>
                                  </p:iterate>
                                  <p:childTnLst>
                                    <p:set>
                                      <p:cBhvr>
                                        <p:cTn id="14" fill="hold"/>
                                        <p:tgtEl>
                                          <p:spTgt spid="334"/>
                                        </p:tgtEl>
                                        <p:attrNameLst>
                                          <p:attrName>style.visibility</p:attrName>
                                        </p:attrNameLst>
                                      </p:cBhvr>
                                      <p:to>
                                        <p:strVal val="visible"/>
                                      </p:to>
                                    </p:set>
                                    <p:animEffect transition="in" filter="dissolve">
                                      <p:cBhvr>
                                        <p:cTn id="15" dur="1000"/>
                                        <p:tgtEl>
                                          <p:spTgt spid="334"/>
                                        </p:tgtEl>
                                      </p:cBhvr>
                                    </p:animEffect>
                                  </p:childTnLst>
                                </p:cTn>
                              </p:par>
                            </p:childTnLst>
                          </p:cTn>
                        </p:par>
                        <p:par>
                          <p:cTn id="16" fill="hold">
                            <p:stCondLst>
                              <p:cond delay="3000"/>
                            </p:stCondLst>
                            <p:childTnLst>
                              <p:par>
                                <p:cTn id="17" presetID="9" presetClass="entr" fill="hold" grpId="4" nodeType="afterEffect">
                                  <p:stCondLst>
                                    <p:cond delay="0"/>
                                  </p:stCondLst>
                                  <p:iterate>
                                    <p:tmAbs val="0"/>
                                  </p:iterate>
                                  <p:childTnLst>
                                    <p:set>
                                      <p:cBhvr>
                                        <p:cTn id="18" fill="hold"/>
                                        <p:tgtEl>
                                          <p:spTgt spid="335"/>
                                        </p:tgtEl>
                                        <p:attrNameLst>
                                          <p:attrName>style.visibility</p:attrName>
                                        </p:attrNameLst>
                                      </p:cBhvr>
                                      <p:to>
                                        <p:strVal val="visible"/>
                                      </p:to>
                                    </p:set>
                                    <p:animEffect transition="in" filter="dissolve">
                                      <p:cBhvr>
                                        <p:cTn id="19" dur="1000"/>
                                        <p:tgtEl>
                                          <p:spTgt spid="335"/>
                                        </p:tgtEl>
                                      </p:cBhvr>
                                    </p:animEffect>
                                  </p:childTnLst>
                                </p:cTn>
                              </p:par>
                            </p:childTnLst>
                          </p:cTn>
                        </p:par>
                        <p:par>
                          <p:cTn id="20" fill="hold">
                            <p:stCondLst>
                              <p:cond delay="4000"/>
                            </p:stCondLst>
                            <p:childTnLst>
                              <p:par>
                                <p:cTn id="21" presetID="9" presetClass="entr" fill="hold" grpId="5" nodeType="afterEffect">
                                  <p:stCondLst>
                                    <p:cond delay="0"/>
                                  </p:stCondLst>
                                  <p:iterate>
                                    <p:tmAbs val="0"/>
                                  </p:iterate>
                                  <p:childTnLst>
                                    <p:set>
                                      <p:cBhvr>
                                        <p:cTn id="22" fill="hold"/>
                                        <p:tgtEl>
                                          <p:spTgt spid="336"/>
                                        </p:tgtEl>
                                        <p:attrNameLst>
                                          <p:attrName>style.visibility</p:attrName>
                                        </p:attrNameLst>
                                      </p:cBhvr>
                                      <p:to>
                                        <p:strVal val="visible"/>
                                      </p:to>
                                    </p:set>
                                    <p:animEffect transition="in" filter="dissolve">
                                      <p:cBhvr>
                                        <p:cTn id="23" dur="1000"/>
                                        <p:tgtEl>
                                          <p:spTgt spid="336"/>
                                        </p:tgtEl>
                                      </p:cBhvr>
                                    </p:animEffect>
                                  </p:childTnLst>
                                </p:cTn>
                              </p:par>
                            </p:childTnLst>
                          </p:cTn>
                        </p:par>
                        <p:par>
                          <p:cTn id="24" fill="hold">
                            <p:stCondLst>
                              <p:cond delay="5000"/>
                            </p:stCondLst>
                            <p:childTnLst>
                              <p:par>
                                <p:cTn id="25" presetID="9" presetClass="entr" fill="hold" grpId="6" nodeType="afterEffect">
                                  <p:stCondLst>
                                    <p:cond delay="0"/>
                                  </p:stCondLst>
                                  <p:iterate>
                                    <p:tmAbs val="0"/>
                                  </p:iterate>
                                  <p:childTnLst>
                                    <p:set>
                                      <p:cBhvr>
                                        <p:cTn id="26" fill="hold"/>
                                        <p:tgtEl>
                                          <p:spTgt spid="337"/>
                                        </p:tgtEl>
                                        <p:attrNameLst>
                                          <p:attrName>style.visibility</p:attrName>
                                        </p:attrNameLst>
                                      </p:cBhvr>
                                      <p:to>
                                        <p:strVal val="visible"/>
                                      </p:to>
                                    </p:set>
                                    <p:animEffect transition="in" filter="dissolve">
                                      <p:cBhvr>
                                        <p:cTn id="27" dur="1000"/>
                                        <p:tgtEl>
                                          <p:spTgt spid="3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7" nodeType="clickEffect">
                                  <p:stCondLst>
                                    <p:cond delay="0"/>
                                  </p:stCondLst>
                                  <p:iterate>
                                    <p:tmAbs val="0"/>
                                  </p:iterate>
                                  <p:childTnLst>
                                    <p:set>
                                      <p:cBhvr>
                                        <p:cTn id="31" fill="hold"/>
                                        <p:tgtEl>
                                          <p:spTgt spid="329"/>
                                        </p:tgtEl>
                                        <p:attrNameLst>
                                          <p:attrName>style.visibility</p:attrName>
                                        </p:attrNameLst>
                                      </p:cBhvr>
                                      <p:to>
                                        <p:strVal val="visible"/>
                                      </p:to>
                                    </p:set>
                                    <p:animEffect transition="in" filter="fade">
                                      <p:cBhvr>
                                        <p:cTn id="32" dur="5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1" animBg="1" advAuto="0"/>
      <p:bldP spid="329" grpId="7" animBg="1" advAuto="0"/>
      <p:bldP spid="333" grpId="2" animBg="1" advAuto="0"/>
      <p:bldP spid="334" grpId="3" animBg="1" advAuto="0"/>
      <p:bldP spid="335" grpId="4" animBg="1" advAuto="0"/>
      <p:bldP spid="336" grpId="5" animBg="1" advAuto="0"/>
      <p:bldP spid="337" grpId="6"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Roboto Regular"/>
        <a:ea typeface="Roboto Regular"/>
        <a:cs typeface="Roboto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Roboto Regular"/>
        <a:ea typeface="Roboto Regular"/>
        <a:cs typeface="Roboto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TotalTime>
  <Words>1434</Words>
  <Application>Microsoft Macintosh PowerPoint</Application>
  <PresentationFormat>Custom</PresentationFormat>
  <Paragraphs>320</Paragraphs>
  <Slides>60</Slides>
  <Notes>27</Notes>
  <HiddenSlides>14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Gill Sans</vt:lpstr>
      <vt:lpstr>Roboto Bold</vt:lpstr>
      <vt:lpstr>Roboto Italic</vt:lpstr>
      <vt:lpstr>Roboto Light</vt:lpstr>
      <vt:lpstr>Roboto Regular</vt:lpstr>
      <vt:lpstr>Office Theme</vt:lpstr>
      <vt:lpstr>PowerPoint Presentation</vt:lpstr>
      <vt:lpstr>A word about ‘productizing’ patterns and practices</vt:lpstr>
      <vt:lpstr>Monolithic</vt:lpstr>
      <vt:lpstr>A problem with ‘Monolith First’</vt:lpstr>
      <vt:lpstr>Why NOT a Monolith?</vt:lpstr>
      <vt:lpstr>Monolithic</vt:lpstr>
      <vt:lpstr>SOA</vt:lpstr>
      <vt:lpstr>SOA</vt:lpstr>
      <vt:lpstr>SOA with Enterprise Service Bus</vt:lpstr>
      <vt:lpstr>PowerPoint Presentation</vt:lpstr>
      <vt:lpstr>PowerPoint Presentation</vt:lpstr>
      <vt:lpstr>What are Microservices</vt:lpstr>
      <vt:lpstr>Important Early Decisions</vt:lpstr>
      <vt:lpstr>Be easy to test…</vt:lpstr>
      <vt:lpstr>ReST is NOT your friend</vt:lpstr>
      <vt:lpstr>Code Reuse is Overrated</vt:lpstr>
      <vt:lpstr>Don’t I need Transactions?</vt:lpstr>
      <vt:lpstr>Should Client Communication Still be Asynchronous?</vt:lpstr>
      <vt:lpstr>We have to think about our data differently</vt:lpstr>
      <vt:lpstr>We have to think about our data differently</vt:lpstr>
      <vt:lpstr>Scaling Model</vt:lpstr>
      <vt:lpstr>Scaling Model</vt:lpstr>
      <vt:lpstr>Monitoring/Logging/Troubleshooting</vt:lpstr>
      <vt:lpstr>What problems are we solving?</vt:lpstr>
      <vt:lpstr>Event Driven Architecture</vt:lpstr>
      <vt:lpstr>Event Driven Architecture - Business Capability</vt:lpstr>
      <vt:lpstr>Event Driven Architecture - Technical</vt:lpstr>
      <vt:lpstr>Event Driven Architecture - Team</vt:lpstr>
      <vt:lpstr>EDA Composition</vt:lpstr>
      <vt:lpstr>Easily Modeled as a finite state diagram</vt:lpstr>
      <vt:lpstr>PowerPoint Presentation</vt:lpstr>
      <vt:lpstr>”Types” of Events</vt:lpstr>
      <vt:lpstr>”Types” of Events</vt:lpstr>
      <vt:lpstr>Important Early Decisions</vt:lpstr>
      <vt:lpstr>PowerPoint Presentation</vt:lpstr>
      <vt:lpstr>API Gateway</vt:lpstr>
      <vt:lpstr>Function as a Service</vt:lpstr>
      <vt:lpstr>Function as a Service</vt:lpstr>
      <vt:lpstr>Function as a Service</vt:lpstr>
      <vt:lpstr>Event Stream</vt:lpstr>
      <vt:lpstr>Loosely Coupled</vt:lpstr>
      <vt:lpstr>Easy to Integrate New Systems</vt:lpstr>
      <vt:lpstr>Scales</vt:lpstr>
      <vt:lpstr>Addresses “Data in Motion”</vt:lpstr>
      <vt:lpstr>PowerPoint Presentation</vt:lpstr>
      <vt:lpstr>PowerPoint Presentation</vt:lpstr>
      <vt:lpstr>Other benefits</vt:lpstr>
      <vt:lpstr>A Retail System</vt:lpstr>
      <vt:lpstr>A Retail System</vt:lpstr>
      <vt:lpstr>Order Created Event is generated by a User</vt:lpstr>
      <vt:lpstr>Customer Billed Event</vt:lpstr>
      <vt:lpstr>Item Produced Event</vt:lpstr>
      <vt:lpstr>Order Shipped Event</vt:lpstr>
      <vt:lpstr>The Logger consumes EVERY event</vt:lpstr>
      <vt:lpstr>PowerPoint Presentation</vt:lpstr>
      <vt:lpstr>Event Sourcing</vt:lpstr>
      <vt:lpstr>Event Sourcing</vt:lpstr>
      <vt:lpstr>Event Sourcing</vt:lpstr>
      <vt:lpstr>For Further Reading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Shawn Wallace</cp:lastModifiedBy>
  <cp:revision>14</cp:revision>
  <dcterms:modified xsi:type="dcterms:W3CDTF">2024-04-11T15:07:52Z</dcterms:modified>
</cp:coreProperties>
</file>